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48"/>
  </p:notesMasterIdLst>
  <p:handoutMasterIdLst>
    <p:handoutMasterId r:id="rId49"/>
  </p:handoutMasterIdLst>
  <p:sldIdLst>
    <p:sldId id="1214" r:id="rId5"/>
    <p:sldId id="1581" r:id="rId6"/>
    <p:sldId id="2052" r:id="rId7"/>
    <p:sldId id="1979" r:id="rId8"/>
    <p:sldId id="1978" r:id="rId9"/>
    <p:sldId id="1977" r:id="rId10"/>
    <p:sldId id="1933" r:id="rId11"/>
    <p:sldId id="1945" r:id="rId12"/>
    <p:sldId id="1967" r:id="rId13"/>
    <p:sldId id="1968" r:id="rId14"/>
    <p:sldId id="1969" r:id="rId15"/>
    <p:sldId id="2043" r:id="rId16"/>
    <p:sldId id="2021" r:id="rId17"/>
    <p:sldId id="2049" r:id="rId18"/>
    <p:sldId id="2044" r:id="rId19"/>
    <p:sldId id="1971" r:id="rId20"/>
    <p:sldId id="2030" r:id="rId21"/>
    <p:sldId id="2045" r:id="rId22"/>
    <p:sldId id="2053" r:id="rId23"/>
    <p:sldId id="2014" r:id="rId24"/>
    <p:sldId id="2036" r:id="rId25"/>
    <p:sldId id="2028" r:id="rId26"/>
    <p:sldId id="1888" r:id="rId27"/>
    <p:sldId id="2029" r:id="rId28"/>
    <p:sldId id="2040" r:id="rId29"/>
    <p:sldId id="2042" r:id="rId30"/>
    <p:sldId id="1948" r:id="rId31"/>
    <p:sldId id="1889" r:id="rId32"/>
    <p:sldId id="1899" r:id="rId33"/>
    <p:sldId id="1890" r:id="rId34"/>
    <p:sldId id="2046" r:id="rId35"/>
    <p:sldId id="2038" r:id="rId36"/>
    <p:sldId id="2039" r:id="rId37"/>
    <p:sldId id="1893" r:id="rId38"/>
    <p:sldId id="1894" r:id="rId39"/>
    <p:sldId id="1897" r:id="rId40"/>
    <p:sldId id="2050" r:id="rId41"/>
    <p:sldId id="2054" r:id="rId42"/>
    <p:sldId id="2051" r:id="rId43"/>
    <p:sldId id="1905" r:id="rId44"/>
    <p:sldId id="2010" r:id="rId45"/>
    <p:sldId id="1955" r:id="rId46"/>
    <p:sldId id="2047" r:id="rId47"/>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00"/>
    <a:srgbClr val="9900FF"/>
    <a:srgbClr val="33CC33"/>
    <a:srgbClr val="CC0000"/>
    <a:srgbClr val="003366"/>
    <a:srgbClr val="009900"/>
    <a:srgbClr val="CCFFFF"/>
    <a:srgbClr val="C5F3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1630" autoAdjust="0"/>
    <p:restoredTop sz="86353" autoAdjust="0"/>
  </p:normalViewPr>
  <p:slideViewPr>
    <p:cSldViewPr snapToGrid="0">
      <p:cViewPr varScale="1">
        <p:scale>
          <a:sx n="51" d="100"/>
          <a:sy n="51" d="100"/>
        </p:scale>
        <p:origin x="1660" y="2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228"/>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10/1/2021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Few-view CT is a main approach for low-dose CT. Because of the requirements imposed by the Nyquist sampling theorem, reconstructing high-quality images from under-sampled projection data was consider impossible. And deep neural networks demonstrates its potential to eliminate artifacts introduced by insufficient projection data. In most previous few-view CT deep-learning methods, few-view images are used as the input to the neural network, such as the </a:t>
            </a:r>
            <a:r>
              <a:rPr lang="en-US" dirty="0" err="1"/>
              <a:t>FBPConvNet</a:t>
            </a:r>
            <a:r>
              <a:rPr lang="en-US" dirty="0"/>
              <a:t>. The network structure is a classic encoder-decoder network with conveying paths. But directly using FBP-reconstructed images as input may loss information embedded in the projection data, resulting in incorrect reconstruction. In this talk, our proposed dual network architecture (DNA) tries to learning the reconstruction process directly from raw projection data.</a:t>
            </a:r>
            <a:endParaRPr lang="en-US" dirty="0">
              <a:cs typeface="Calibri"/>
            </a:endParaRPr>
          </a:p>
          <a:p>
            <a:endParaRPr lang="en-US" dirty="0"/>
          </a:p>
        </p:txBody>
      </p:sp>
    </p:spTree>
    <p:extLst>
      <p:ext uri="{BB962C8B-B14F-4D97-AF65-F5344CB8AC3E}">
        <p14:creationId xmlns:p14="http://schemas.microsoft.com/office/powerpoint/2010/main" val="86067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literature, only a few deep-learning methods were proposed for reconstructing medical images directly from raw data. AUTOMAP, published last year on Nature, is the first work trying to learn the reconstruction process. </a:t>
                </a:r>
                <a:r>
                  <a:rPr lang="en-US" baseline="0" dirty="0"/>
                  <a:t>N denotes the dimension of reconstructed image.</a:t>
                </a:r>
                <a:r>
                  <a:rPr lang="en-US" dirty="0"/>
                  <a:t> AUTOMAP use 3 fully-connected layers to the the mapping between raw k-space data to a corresponding MRI images. The basic idea of AUTOMAP could be illustrated here. Due to the intrinsic relation between frequency domain and time domain, every pixel in k-space domain is related every pixel in image domain. Fully-connected layer is able to learn this relation. Without a doubt, similar idea could be applied to CT since sinograms and images are also correlated. If we directly apply AUTOMAP for CT applications, the complexity would be </a:t>
                </a:r>
                <a14:m>
                  <m:oMath xmlns:m="http://schemas.openxmlformats.org/officeDocument/2006/math">
                    <m:r>
                      <a:rPr lang="en-US" b="1" i="1" smtClean="0">
                        <a:latin typeface="Cambria Math" panose="02040503050406030204" pitchFamily="18" charset="0"/>
                      </a:rPr>
                      <m:t>𝑶</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smtClean="0">
                                <a:latin typeface="Cambria Math" panose="02040503050406030204" pitchFamily="18" charset="0"/>
                              </a:rPr>
                              <m:t>𝟑</m:t>
                            </m:r>
                          </m:sup>
                        </m:sSup>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𝒗</m:t>
                            </m:r>
                          </m:sub>
                        </m:sSub>
                      </m:e>
                    </m:d>
                  </m:oMath>
                </a14:m>
                <a:r>
                  <a:rPr lang="en-US" dirty="0"/>
                  <a:t>. </a:t>
                </a:r>
                <a:r>
                  <a:rPr lang="en-US" dirty="0" err="1"/>
                  <a:t>N_v</a:t>
                </a:r>
                <a:r>
                  <a:rPr lang="en-US" dirty="0"/>
                  <a:t> </a:t>
                </a:r>
                <a:r>
                  <a:rPr lang="en-US" dirty="0" err="1"/>
                  <a:t>donotes</a:t>
                </a:r>
                <a:r>
                  <a:rPr lang="en-US" dirty="0"/>
                  <a:t> the</a:t>
                </a:r>
                <a:r>
                  <a:rPr lang="en-US" baseline="0" dirty="0"/>
                  <a:t> number of view. There are two problems if we use AUTOMAP for CT: 1. Due to the large computational complexity, AUTOMAP is not able to train normal size CT images on modern GPUs. In the AUTOMAP paper, authors used 128*128 images. 2. FC layers imply that all the pixels in both domain are correlated, but this is not the true for CT. In CT imaging, x-ray are used to take line integral at various angle, so a single point in the sinogram only relate to a line in the field of view.</a:t>
                </a:r>
                <a:endParaRPr lang="en-US" dirty="0"/>
              </a:p>
            </p:txBody>
          </p:sp>
        </mc:Choice>
        <mc:Fallback xmlns="">
          <p:sp>
            <p:nvSpPr>
              <p:cNvPr id="3" name="Notes Placeholder 2"/>
              <p:cNvSpPr>
                <a:spLocks noGrp="1"/>
              </p:cNvSpPr>
              <p:nvPr>
                <p:ph type="body" idx="1"/>
              </p:nvPr>
            </p:nvSpPr>
            <p:spPr/>
            <p:txBody>
              <a:bodyPr/>
              <a:lstStyle/>
              <a:p>
                <a:r>
                  <a:rPr lang="en-US" dirty="0"/>
                  <a:t>In the literature, only a few deep-learning methods were proposed for reconstructing medical images directly from raw data. AUTOMAP, published last year on Nature, is the first work trying to learn the reconstruction process. </a:t>
                </a:r>
                <a:r>
                  <a:rPr lang="en-US" baseline="0" dirty="0"/>
                  <a:t>N denotes the dimension of reconstructed image.</a:t>
                </a:r>
                <a:r>
                  <a:rPr lang="en-US" dirty="0"/>
                  <a:t> AUTOMAP use 3 fully-connected layers to the the mapping between raw k-space data to a corresponding MRI images. The basic idea of AUTOMAP could be illustrated here. Due to the intrinsic relation between frequency domain and time domain, every pixel in k-space domain is related every pixel in image domain. Fully-connected layer is able to learn this relation. Without a doubt, similar idea could be applied to CT since sinograms and images are also correlated. If we directly apply AUTOMAP for CT applications, the complexity would be </a:t>
                </a:r>
                <a:r>
                  <a:rPr lang="en-US" b="1" i="0">
                    <a:latin typeface="Cambria Math" panose="02040503050406030204" pitchFamily="18" charset="0"/>
                  </a:rPr>
                  <a:t>𝑶(𝑵^𝟑</a:t>
                </a:r>
                <a:r>
                  <a:rPr lang="en-US" b="1" i="0">
                    <a:latin typeface="Cambria Math" panose="02040503050406030204" pitchFamily="18" charset="0"/>
                    <a:ea typeface="Cambria Math" panose="02040503050406030204" pitchFamily="18" charset="0"/>
                  </a:rPr>
                  <a:t>×𝑵_𝒗 )</a:t>
                </a:r>
                <a:r>
                  <a:rPr lang="en-US" dirty="0"/>
                  <a:t>. </a:t>
                </a:r>
                <a:r>
                  <a:rPr lang="en-US" dirty="0" err="1"/>
                  <a:t>N_v</a:t>
                </a:r>
                <a:r>
                  <a:rPr lang="en-US" dirty="0"/>
                  <a:t> </a:t>
                </a:r>
                <a:r>
                  <a:rPr lang="en-US" dirty="0" err="1"/>
                  <a:t>donotes</a:t>
                </a:r>
                <a:r>
                  <a:rPr lang="en-US" dirty="0"/>
                  <a:t> the</a:t>
                </a:r>
                <a:r>
                  <a:rPr lang="en-US" baseline="0" dirty="0"/>
                  <a:t> number of view. There are two problems if we use AUTOMAP for CT: 1. Due to the large computational complexity, AUTOMAP is not able to train normal size CT images on modern GPUs. In the AUTOMAP paper, authors used 128*128 images. 2. FC layers imply that all the pixels in both domain are correlated, but this is not the true for CT. In CT imaging, x-ray are used to take line integral at various angle, so a single point in the sinogram only relate to a line in the field of view.</a:t>
                </a:r>
                <a:endParaRPr lang="en-US" dirty="0"/>
              </a:p>
            </p:txBody>
          </p:sp>
        </mc:Fallback>
      </mc:AlternateContent>
    </p:spTree>
    <p:extLst>
      <p:ext uri="{BB962C8B-B14F-4D97-AF65-F5344CB8AC3E}">
        <p14:creationId xmlns:p14="http://schemas.microsoft.com/office/powerpoint/2010/main" val="195718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second work trying to learn the reconstruction process is the </a:t>
                </a:r>
                <a:r>
                  <a:rPr lang="en-US" dirty="0" err="1"/>
                  <a:t>iCTNet</a:t>
                </a:r>
                <a:r>
                  <a:rPr lang="en-US" dirty="0"/>
                  <a:t> published on IEEE transaction on medical imaging this year. </a:t>
                </a:r>
                <a:r>
                  <a:rPr lang="en-US" dirty="0" err="1"/>
                  <a:t>N_c</a:t>
                </a:r>
                <a:r>
                  <a:rPr lang="en-US" dirty="0"/>
                  <a:t> denotes the number of detectors. The overall idea of </a:t>
                </a:r>
                <a:r>
                  <a:rPr lang="en-US" dirty="0" err="1"/>
                  <a:t>iCTNet</a:t>
                </a:r>
                <a:r>
                  <a:rPr lang="en-US" dirty="0"/>
                  <a:t> can be summarized here. Assume a CT scanner with 3 detectors and 4-view sinogram is acquired. </a:t>
                </a:r>
                <a:r>
                  <a:rPr lang="en-US" dirty="0" err="1"/>
                  <a:t>iCTNet</a:t>
                </a:r>
                <a:r>
                  <a:rPr lang="en-US" dirty="0"/>
                  <a:t> contains a total of 12 layers, in the first 8 layers, convolutional layers are used to de-noised sinogram, and to learn the interpolation process,</a:t>
                </a:r>
                <a:r>
                  <a:rPr lang="en-US" baseline="0" dirty="0"/>
                  <a:t> </a:t>
                </a:r>
                <a:r>
                  <a:rPr lang="en-US" dirty="0"/>
                  <a:t>generating a learned full-view sinogram with number of view </a:t>
                </a:r>
                <a14:m>
                  <m:oMath xmlns:m="http://schemas.openxmlformats.org/officeDocument/2006/math">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𝛼</m:t>
                    </m:r>
                  </m:oMath>
                </a14:m>
                <a:r>
                  <a:rPr lang="en-US" dirty="0"/>
                  <a:t>, where</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oMath>
                </a14:m>
                <a:r>
                  <a:rPr lang="en-US" dirty="0"/>
                  <a:t> is a hyperparameter in </a:t>
                </a:r>
                <a:r>
                  <a:rPr lang="en-US" dirty="0" err="1"/>
                  <a:t>iCTNet</a:t>
                </a:r>
                <a:r>
                  <a:rPr lang="en-US" dirty="0"/>
                  <a:t>. Then, instead of feeding the whole</a:t>
                </a:r>
                <a:r>
                  <a:rPr lang="en-US" baseline="0" dirty="0"/>
                  <a:t> sinogram into one large FC layer, </a:t>
                </a:r>
                <a:r>
                  <a:rPr lang="en-US" baseline="0" dirty="0" err="1"/>
                  <a:t>iCTNet</a:t>
                </a:r>
                <a:r>
                  <a:rPr lang="en-US" baseline="0" dirty="0"/>
                  <a:t> feeds projection at each angle in to a small FC layer, thereby reducing the computation burden. Rotation operations are used to synthesis the analytical FBP method and then one convolutional layer is used to combine all the images at different angle, generating final output.</a:t>
                </a:r>
                <a:endParaRPr lang="en-US" dirty="0"/>
              </a:p>
            </p:txBody>
          </p:sp>
        </mc:Choice>
        <mc:Fallback xmlns="">
          <p:sp>
            <p:nvSpPr>
              <p:cNvPr id="3" name="Notes Placeholder 2"/>
              <p:cNvSpPr>
                <a:spLocks noGrp="1"/>
              </p:cNvSpPr>
              <p:nvPr>
                <p:ph type="body" idx="1"/>
              </p:nvPr>
            </p:nvSpPr>
            <p:spPr/>
            <p:txBody>
              <a:bodyPr/>
              <a:lstStyle/>
              <a:p>
                <a:r>
                  <a:rPr lang="en-US" dirty="0"/>
                  <a:t>The second work trying to learn the reconstruction process is the </a:t>
                </a:r>
                <a:r>
                  <a:rPr lang="en-US" dirty="0" err="1"/>
                  <a:t>iCTNet</a:t>
                </a:r>
                <a:r>
                  <a:rPr lang="en-US" dirty="0"/>
                  <a:t> published on IEEE transaction on medical imaging this year. </a:t>
                </a:r>
                <a:r>
                  <a:rPr lang="en-US" dirty="0" err="1"/>
                  <a:t>N_c</a:t>
                </a:r>
                <a:r>
                  <a:rPr lang="en-US" dirty="0"/>
                  <a:t> denotes the number of detectors. The overall idea of </a:t>
                </a:r>
                <a:r>
                  <a:rPr lang="en-US" dirty="0" err="1"/>
                  <a:t>iCTNet</a:t>
                </a:r>
                <a:r>
                  <a:rPr lang="en-US" dirty="0"/>
                  <a:t> can be summarized here. Assume a CT scanner with 3 detectors and 4-view sinogram is acquired. </a:t>
                </a:r>
                <a:r>
                  <a:rPr lang="en-US" dirty="0" err="1"/>
                  <a:t>iCTNet</a:t>
                </a:r>
                <a:r>
                  <a:rPr lang="en-US" dirty="0"/>
                  <a:t> contains a total of 12 layers, in the first 8 layers, convolutional layers are used to de-noised sinogram, and to learn the interpolation process,</a:t>
                </a:r>
                <a:r>
                  <a:rPr lang="en-US" baseline="0" dirty="0"/>
                  <a:t> </a:t>
                </a:r>
                <a:r>
                  <a:rPr lang="en-US" dirty="0"/>
                  <a:t>generating a learned full-view sinogram with number of view </a:t>
                </a:r>
                <a:r>
                  <a:rPr lang="en-US" b="0" i="0">
                    <a:latin typeface="Cambria Math" panose="02040503050406030204" pitchFamily="18" charset="0"/>
                    <a:ea typeface="Cambria Math" panose="02040503050406030204" pitchFamily="18" charset="0"/>
                  </a:rPr>
                  <a:t>4𝛼</a:t>
                </a:r>
                <a:r>
                  <a:rPr lang="en-US" dirty="0"/>
                  <a:t>, where</a:t>
                </a:r>
                <a:r>
                  <a:rPr lang="en-US" b="0" i="0">
                    <a:latin typeface="Cambria Math" panose="02040503050406030204" pitchFamily="18" charset="0"/>
                    <a:ea typeface="Cambria Math" panose="02040503050406030204" pitchFamily="18" charset="0"/>
                  </a:rPr>
                  <a:t> 𝛼</a:t>
                </a:r>
                <a:r>
                  <a:rPr lang="en-US" dirty="0"/>
                  <a:t> is a hyperparameter in </a:t>
                </a:r>
                <a:r>
                  <a:rPr lang="en-US" dirty="0" err="1"/>
                  <a:t>iCTNet</a:t>
                </a:r>
                <a:r>
                  <a:rPr lang="en-US" dirty="0"/>
                  <a:t>. Then, instead of feeding the whole</a:t>
                </a:r>
                <a:r>
                  <a:rPr lang="en-US" baseline="0" dirty="0"/>
                  <a:t> sinogram into one large FC layer, </a:t>
                </a:r>
                <a:r>
                  <a:rPr lang="en-US" baseline="0" dirty="0" err="1"/>
                  <a:t>iCTNet</a:t>
                </a:r>
                <a:r>
                  <a:rPr lang="en-US" baseline="0" dirty="0"/>
                  <a:t> feeds projection at each angle in to a small FC layer, thereby reducing the computation burden. Rotation operations are used to synthesis the analytical FBP method and then one convolutional layer is used to combine all the images at different angle, generating final output.</a:t>
                </a:r>
                <a:endParaRPr lang="en-US" dirty="0"/>
              </a:p>
            </p:txBody>
          </p:sp>
        </mc:Fallback>
      </mc:AlternateContent>
    </p:spTree>
    <p:extLst>
      <p:ext uri="{BB962C8B-B14F-4D97-AF65-F5344CB8AC3E}">
        <p14:creationId xmlns:p14="http://schemas.microsoft.com/office/powerpoint/2010/main" val="401643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827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 is able to learn the reconstruction process as low as O(N) parameters. As illustrated here, blue boxes represent a 3*3 CT image, and 2 projections are acquired at the angles shown here. Yellow dots represent points in the acquired projections. AUTOMAP assumes that these 6 dots are related to all 9 pixels. </a:t>
            </a:r>
            <a:r>
              <a:rPr lang="en-US" dirty="0" err="1"/>
              <a:t>iCTNet</a:t>
            </a:r>
            <a:r>
              <a:rPr lang="en-US" dirty="0"/>
              <a:t> assumes that projection at a particular angle only relates to the back-projected image at this angle. Our method, DNA assumes that every single dot only relates to a single line in the field of view. Which is true for CT scans. And the analytical FBP method also has this assumption. In order words, our method learn the reconstruction process in a point-wise manner. Instead of trying to learn the whole reconstructed image using one large FC layer, proposed method takes a single point as input and tries to learn a single line in the field of view. </a:t>
            </a:r>
          </a:p>
        </p:txBody>
      </p:sp>
    </p:spTree>
    <p:extLst>
      <p:ext uri="{BB962C8B-B14F-4D97-AF65-F5344CB8AC3E}">
        <p14:creationId xmlns:p14="http://schemas.microsoft.com/office/powerpoint/2010/main" val="40949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10/1/2021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10/1/2021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10/1/2021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10/1/2021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10/1/2021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1.wmf"/><Relationship Id="rId18" Type="http://schemas.openxmlformats.org/officeDocument/2006/relationships/oleObject" Target="../embeddings/oleObject21.bin"/><Relationship Id="rId26" Type="http://schemas.openxmlformats.org/officeDocument/2006/relationships/image" Target="../media/image61.png"/><Relationship Id="rId3" Type="http://schemas.openxmlformats.org/officeDocument/2006/relationships/image" Target="../media/image45.wmf"/><Relationship Id="rId21" Type="http://schemas.openxmlformats.org/officeDocument/2006/relationships/image" Target="../media/image56.png"/><Relationship Id="rId7" Type="http://schemas.openxmlformats.org/officeDocument/2006/relationships/image" Target="../media/image48.wmf"/><Relationship Id="rId12" Type="http://schemas.openxmlformats.org/officeDocument/2006/relationships/oleObject" Target="../embeddings/oleObject18.bin"/><Relationship Id="rId17" Type="http://schemas.openxmlformats.org/officeDocument/2006/relationships/image" Target="../media/image53.wmf"/><Relationship Id="rId25" Type="http://schemas.openxmlformats.org/officeDocument/2006/relationships/image" Target="../media/image60.png"/><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50.wmf"/><Relationship Id="rId24" Type="http://schemas.openxmlformats.org/officeDocument/2006/relationships/image" Target="../media/image59.png"/><Relationship Id="rId5" Type="http://schemas.openxmlformats.org/officeDocument/2006/relationships/image" Target="../media/image47.jpeg"/><Relationship Id="rId15" Type="http://schemas.openxmlformats.org/officeDocument/2006/relationships/image" Target="../media/image52.wmf"/><Relationship Id="rId23" Type="http://schemas.openxmlformats.org/officeDocument/2006/relationships/image" Target="../media/image58.png"/><Relationship Id="rId10" Type="http://schemas.openxmlformats.org/officeDocument/2006/relationships/oleObject" Target="../embeddings/oleObject17.bin"/><Relationship Id="rId19"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49.wmf"/><Relationship Id="rId14" Type="http://schemas.openxmlformats.org/officeDocument/2006/relationships/oleObject" Target="../embeddings/oleObject19.bin"/><Relationship Id="rId22" Type="http://schemas.openxmlformats.org/officeDocument/2006/relationships/image" Target="../media/image57.png"/><Relationship Id="rId27"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27.bin"/><Relationship Id="rId18" Type="http://schemas.openxmlformats.org/officeDocument/2006/relationships/image" Target="../media/image27.w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24.wmf"/><Relationship Id="rId17" Type="http://schemas.openxmlformats.org/officeDocument/2006/relationships/oleObject" Target="../embeddings/oleObject29.bin"/><Relationship Id="rId25" Type="http://schemas.openxmlformats.org/officeDocument/2006/relationships/image" Target="../media/image30.wmf"/><Relationship Id="rId2" Type="http://schemas.openxmlformats.org/officeDocument/2006/relationships/image" Target="../media/image19.png"/><Relationship Id="rId16" Type="http://schemas.openxmlformats.org/officeDocument/2006/relationships/image" Target="../media/image26.wmf"/><Relationship Id="rId20"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21.wmf"/><Relationship Id="rId11" Type="http://schemas.openxmlformats.org/officeDocument/2006/relationships/oleObject" Target="../embeddings/oleObject26.bin"/><Relationship Id="rId24" Type="http://schemas.openxmlformats.org/officeDocument/2006/relationships/oleObject" Target="../embeddings/oleObject33.bin"/><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oleObject" Target="../embeddings/oleObject32.bin"/><Relationship Id="rId10" Type="http://schemas.openxmlformats.org/officeDocument/2006/relationships/image" Target="../media/image23.wmf"/><Relationship Id="rId19" Type="http://schemas.openxmlformats.org/officeDocument/2006/relationships/oleObject" Target="../embeddings/oleObject30.bin"/><Relationship Id="rId4" Type="http://schemas.openxmlformats.org/officeDocument/2006/relationships/image" Target="../media/image20.wmf"/><Relationship Id="rId9" Type="http://schemas.openxmlformats.org/officeDocument/2006/relationships/oleObject" Target="../embeddings/oleObject25.bin"/><Relationship Id="rId14" Type="http://schemas.openxmlformats.org/officeDocument/2006/relationships/image" Target="../media/image25.wmf"/><Relationship Id="rId22" Type="http://schemas.openxmlformats.org/officeDocument/2006/relationships/image" Target="../media/image29.wmf"/></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1.wmf"/><Relationship Id="rId18" Type="http://schemas.openxmlformats.org/officeDocument/2006/relationships/oleObject" Target="../embeddings/oleObject21.bin"/><Relationship Id="rId26" Type="http://schemas.openxmlformats.org/officeDocument/2006/relationships/image" Target="../media/image61.png"/><Relationship Id="rId3" Type="http://schemas.openxmlformats.org/officeDocument/2006/relationships/image" Target="../media/image45.wmf"/><Relationship Id="rId21" Type="http://schemas.openxmlformats.org/officeDocument/2006/relationships/image" Target="../media/image56.png"/><Relationship Id="rId7" Type="http://schemas.openxmlformats.org/officeDocument/2006/relationships/image" Target="../media/image48.wmf"/><Relationship Id="rId12" Type="http://schemas.openxmlformats.org/officeDocument/2006/relationships/oleObject" Target="../embeddings/oleObject18.bin"/><Relationship Id="rId17" Type="http://schemas.openxmlformats.org/officeDocument/2006/relationships/image" Target="../media/image53.wmf"/><Relationship Id="rId25" Type="http://schemas.openxmlformats.org/officeDocument/2006/relationships/image" Target="../media/image60.png"/><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50.wmf"/><Relationship Id="rId24" Type="http://schemas.openxmlformats.org/officeDocument/2006/relationships/image" Target="../media/image59.png"/><Relationship Id="rId5" Type="http://schemas.openxmlformats.org/officeDocument/2006/relationships/image" Target="../media/image47.jpeg"/><Relationship Id="rId15" Type="http://schemas.openxmlformats.org/officeDocument/2006/relationships/image" Target="../media/image52.wmf"/><Relationship Id="rId23" Type="http://schemas.openxmlformats.org/officeDocument/2006/relationships/image" Target="../media/image58.png"/><Relationship Id="rId10" Type="http://schemas.openxmlformats.org/officeDocument/2006/relationships/oleObject" Target="../embeddings/oleObject17.bin"/><Relationship Id="rId19"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49.wmf"/><Relationship Id="rId14" Type="http://schemas.openxmlformats.org/officeDocument/2006/relationships/oleObject" Target="../embeddings/oleObject19.bin"/><Relationship Id="rId22" Type="http://schemas.openxmlformats.org/officeDocument/2006/relationships/image" Target="../media/image57.png"/><Relationship Id="rId27"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800.png"/></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6.bin"/><Relationship Id="rId18" Type="http://schemas.openxmlformats.org/officeDocument/2006/relationships/image" Target="../media/image27.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24.wmf"/><Relationship Id="rId17" Type="http://schemas.openxmlformats.org/officeDocument/2006/relationships/oleObject" Target="../embeddings/oleObject8.bin"/><Relationship Id="rId25" Type="http://schemas.openxmlformats.org/officeDocument/2006/relationships/image" Target="../media/image30.wmf"/><Relationship Id="rId2" Type="http://schemas.openxmlformats.org/officeDocument/2006/relationships/image" Target="../media/image19.png"/><Relationship Id="rId16" Type="http://schemas.openxmlformats.org/officeDocument/2006/relationships/image" Target="../media/image26.wmf"/><Relationship Id="rId20"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21.wmf"/><Relationship Id="rId11" Type="http://schemas.openxmlformats.org/officeDocument/2006/relationships/oleObject" Target="../embeddings/oleObject5.bin"/><Relationship Id="rId24" Type="http://schemas.openxmlformats.org/officeDocument/2006/relationships/oleObject" Target="../embeddings/oleObject12.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23.wmf"/><Relationship Id="rId19" Type="http://schemas.openxmlformats.org/officeDocument/2006/relationships/oleObject" Target="../embeddings/oleObject9.bin"/><Relationship Id="rId4" Type="http://schemas.openxmlformats.org/officeDocument/2006/relationships/image" Target="../media/image20.wmf"/><Relationship Id="rId9" Type="http://schemas.openxmlformats.org/officeDocument/2006/relationships/oleObject" Target="../embeddings/oleObject4.bin"/><Relationship Id="rId14" Type="http://schemas.openxmlformats.org/officeDocument/2006/relationships/image" Target="../media/image25.wmf"/><Relationship Id="rId22" Type="http://schemas.openxmlformats.org/officeDocument/2006/relationships/image" Target="../media/image29.wm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Deep CT Reconstruction</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Oct. 1</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Algebraic Viewpoint: Trial &amp; Error</a:t>
            </a:r>
          </a:p>
        </p:txBody>
      </p:sp>
      <p:grpSp>
        <p:nvGrpSpPr>
          <p:cNvPr id="3" name="Group 2">
            <a:extLst>
              <a:ext uri="{FF2B5EF4-FFF2-40B4-BE49-F238E27FC236}">
                <a16:creationId xmlns:a16="http://schemas.microsoft.com/office/drawing/2014/main" id="{B4526CC6-5CA2-466D-BC9A-70123B98241F}"/>
              </a:ext>
            </a:extLst>
          </p:cNvPr>
          <p:cNvGrpSpPr/>
          <p:nvPr/>
        </p:nvGrpSpPr>
        <p:grpSpPr>
          <a:xfrm>
            <a:off x="1334605" y="1798367"/>
            <a:ext cx="9583440" cy="4593482"/>
            <a:chOff x="2526235" y="2100224"/>
            <a:chExt cx="7200180" cy="3451151"/>
          </a:xfrm>
        </p:grpSpPr>
        <p:sp>
          <p:nvSpPr>
            <p:cNvPr id="81" name="Line 102"/>
            <p:cNvSpPr>
              <a:spLocks noChangeShapeType="1"/>
            </p:cNvSpPr>
            <p:nvPr/>
          </p:nvSpPr>
          <p:spPr bwMode="auto">
            <a:xfrm flipH="1" flipV="1">
              <a:off x="5393716" y="4963622"/>
              <a:ext cx="749455"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82" name="Rectangle 26"/>
            <p:cNvSpPr>
              <a:spLocks noChangeArrowheads="1"/>
            </p:cNvSpPr>
            <p:nvPr/>
          </p:nvSpPr>
          <p:spPr bwMode="auto">
            <a:xfrm>
              <a:off x="7022964" y="3109949"/>
              <a:ext cx="1175776" cy="1092613"/>
            </a:xfrm>
            <a:prstGeom prst="rect">
              <a:avLst/>
            </a:prstGeom>
            <a:solidFill>
              <a:schemeClr val="hlink"/>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83" name="Line 27"/>
            <p:cNvSpPr>
              <a:spLocks noChangeShapeType="1"/>
            </p:cNvSpPr>
            <p:nvPr/>
          </p:nvSpPr>
          <p:spPr bwMode="auto">
            <a:xfrm flipH="1" flipV="1">
              <a:off x="7604064" y="3128787"/>
              <a:ext cx="0" cy="1081311"/>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84" name="Line 28"/>
            <p:cNvSpPr>
              <a:spLocks noChangeShapeType="1"/>
            </p:cNvSpPr>
            <p:nvPr/>
          </p:nvSpPr>
          <p:spPr bwMode="auto">
            <a:xfrm>
              <a:off x="7043331" y="3654998"/>
              <a:ext cx="1141833" cy="0"/>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85" name="Rectangle 29"/>
            <p:cNvSpPr>
              <a:spLocks noChangeArrowheads="1"/>
            </p:cNvSpPr>
            <p:nvPr/>
          </p:nvSpPr>
          <p:spPr bwMode="auto">
            <a:xfrm>
              <a:off x="7060982" y="3317168"/>
              <a:ext cx="408671"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3</a:t>
              </a:r>
            </a:p>
          </p:txBody>
        </p:sp>
        <p:sp>
          <p:nvSpPr>
            <p:cNvPr id="86" name="Rectangle 30"/>
            <p:cNvSpPr>
              <a:spLocks noChangeArrowheads="1"/>
            </p:cNvSpPr>
            <p:nvPr/>
          </p:nvSpPr>
          <p:spPr bwMode="auto">
            <a:xfrm>
              <a:off x="7646154" y="3317168"/>
              <a:ext cx="411385"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2</a:t>
              </a:r>
            </a:p>
          </p:txBody>
        </p:sp>
        <p:sp>
          <p:nvSpPr>
            <p:cNvPr id="87" name="Rectangle 31"/>
            <p:cNvSpPr>
              <a:spLocks noChangeArrowheads="1"/>
            </p:cNvSpPr>
            <p:nvPr/>
          </p:nvSpPr>
          <p:spPr bwMode="auto">
            <a:xfrm>
              <a:off x="7075916" y="3842125"/>
              <a:ext cx="411385"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3</a:t>
              </a:r>
            </a:p>
          </p:txBody>
        </p:sp>
        <p:sp>
          <p:nvSpPr>
            <p:cNvPr id="88" name="Rectangle 32"/>
            <p:cNvSpPr>
              <a:spLocks noChangeArrowheads="1"/>
            </p:cNvSpPr>
            <p:nvPr/>
          </p:nvSpPr>
          <p:spPr bwMode="auto">
            <a:xfrm>
              <a:off x="7646154" y="3842125"/>
              <a:ext cx="411385"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2</a:t>
              </a:r>
            </a:p>
          </p:txBody>
        </p:sp>
        <p:sp>
          <p:nvSpPr>
            <p:cNvPr id="89" name="Rectangle 3"/>
            <p:cNvSpPr>
              <a:spLocks noChangeArrowheads="1"/>
            </p:cNvSpPr>
            <p:nvPr/>
          </p:nvSpPr>
          <p:spPr bwMode="auto">
            <a:xfrm>
              <a:off x="4022429" y="3099652"/>
              <a:ext cx="1175776" cy="1092613"/>
            </a:xfrm>
            <a:prstGeom prst="rect">
              <a:avLst/>
            </a:prstGeom>
            <a:solidFill>
              <a:srgbClr val="00B0F0"/>
            </a:solidFill>
            <a:ln w="50800">
              <a:solidFill>
                <a:srgbClr val="0070C0"/>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90" name="Line 4"/>
            <p:cNvSpPr>
              <a:spLocks noChangeShapeType="1"/>
            </p:cNvSpPr>
            <p:nvPr/>
          </p:nvSpPr>
          <p:spPr bwMode="auto">
            <a:xfrm flipH="1" flipV="1">
              <a:off x="4606243" y="3128787"/>
              <a:ext cx="0" cy="1081311"/>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91" name="Line 5"/>
            <p:cNvSpPr>
              <a:spLocks noChangeShapeType="1"/>
            </p:cNvSpPr>
            <p:nvPr/>
          </p:nvSpPr>
          <p:spPr bwMode="auto">
            <a:xfrm>
              <a:off x="4045512" y="3654998"/>
              <a:ext cx="1141833" cy="0"/>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92" name="Rectangle 6"/>
            <p:cNvSpPr>
              <a:spLocks noChangeArrowheads="1"/>
            </p:cNvSpPr>
            <p:nvPr/>
          </p:nvSpPr>
          <p:spPr bwMode="auto">
            <a:xfrm>
              <a:off x="4063162" y="3317168"/>
              <a:ext cx="411385" cy="312090"/>
            </a:xfrm>
            <a:prstGeom prst="rect">
              <a:avLst/>
            </a:prstGeom>
            <a:no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4</a:t>
              </a:r>
            </a:p>
          </p:txBody>
        </p:sp>
        <p:sp>
          <p:nvSpPr>
            <p:cNvPr id="93" name="Rectangle 7"/>
            <p:cNvSpPr>
              <a:spLocks noChangeArrowheads="1"/>
            </p:cNvSpPr>
            <p:nvPr/>
          </p:nvSpPr>
          <p:spPr bwMode="auto">
            <a:xfrm>
              <a:off x="4649691" y="3317168"/>
              <a:ext cx="410027" cy="312090"/>
            </a:xfrm>
            <a:prstGeom prst="rect">
              <a:avLst/>
            </a:prstGeom>
            <a:no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3</a:t>
              </a:r>
            </a:p>
          </p:txBody>
        </p:sp>
        <p:sp>
          <p:nvSpPr>
            <p:cNvPr id="94" name="Rectangle 8"/>
            <p:cNvSpPr>
              <a:spLocks noChangeArrowheads="1"/>
            </p:cNvSpPr>
            <p:nvPr/>
          </p:nvSpPr>
          <p:spPr bwMode="auto">
            <a:xfrm>
              <a:off x="4079453" y="3842125"/>
              <a:ext cx="410027" cy="312090"/>
            </a:xfrm>
            <a:prstGeom prst="rect">
              <a:avLst/>
            </a:prstGeom>
            <a:no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2</a:t>
              </a:r>
            </a:p>
          </p:txBody>
        </p:sp>
        <p:sp>
          <p:nvSpPr>
            <p:cNvPr id="95" name="Rectangle 9"/>
            <p:cNvSpPr>
              <a:spLocks noChangeArrowheads="1"/>
            </p:cNvSpPr>
            <p:nvPr/>
          </p:nvSpPr>
          <p:spPr bwMode="auto">
            <a:xfrm>
              <a:off x="4649691" y="3842125"/>
              <a:ext cx="410027" cy="312090"/>
            </a:xfrm>
            <a:prstGeom prst="rect">
              <a:avLst/>
            </a:prstGeom>
            <a:no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1</a:t>
              </a:r>
            </a:p>
          </p:txBody>
        </p:sp>
        <p:sp>
          <p:nvSpPr>
            <p:cNvPr id="96" name="Line 33"/>
            <p:cNvSpPr>
              <a:spLocks noChangeShapeType="1"/>
            </p:cNvSpPr>
            <p:nvPr/>
          </p:nvSpPr>
          <p:spPr bwMode="auto">
            <a:xfrm flipV="1">
              <a:off x="4416165" y="2929103"/>
              <a:ext cx="0" cy="1386489"/>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97" name="Line 34"/>
            <p:cNvSpPr>
              <a:spLocks noChangeShapeType="1"/>
            </p:cNvSpPr>
            <p:nvPr/>
          </p:nvSpPr>
          <p:spPr bwMode="auto">
            <a:xfrm flipV="1">
              <a:off x="5002695" y="2929103"/>
              <a:ext cx="0" cy="1386489"/>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98" name="Line 37"/>
            <p:cNvSpPr>
              <a:spLocks noChangeShapeType="1"/>
            </p:cNvSpPr>
            <p:nvPr/>
          </p:nvSpPr>
          <p:spPr bwMode="auto">
            <a:xfrm>
              <a:off x="4025145" y="2929102"/>
              <a:ext cx="117306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99" name="Line 39"/>
            <p:cNvSpPr>
              <a:spLocks noChangeShapeType="1"/>
            </p:cNvSpPr>
            <p:nvPr/>
          </p:nvSpPr>
          <p:spPr bwMode="auto">
            <a:xfrm>
              <a:off x="7022965" y="2929102"/>
              <a:ext cx="1173060"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00" name="Rectangle 18"/>
            <p:cNvSpPr>
              <a:spLocks noChangeArrowheads="1"/>
            </p:cNvSpPr>
            <p:nvPr/>
          </p:nvSpPr>
          <p:spPr bwMode="auto">
            <a:xfrm>
              <a:off x="2526235" y="3109949"/>
              <a:ext cx="1175776" cy="1092613"/>
            </a:xfrm>
            <a:prstGeom prst="rect">
              <a:avLst/>
            </a:prstGeom>
            <a:solidFill>
              <a:schemeClr val="hlink"/>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101" name="Line 19"/>
            <p:cNvSpPr>
              <a:spLocks noChangeShapeType="1"/>
            </p:cNvSpPr>
            <p:nvPr/>
          </p:nvSpPr>
          <p:spPr bwMode="auto">
            <a:xfrm flipH="1" flipV="1">
              <a:off x="3107333" y="3128787"/>
              <a:ext cx="0" cy="1081311"/>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02" name="Line 20"/>
            <p:cNvSpPr>
              <a:spLocks noChangeShapeType="1"/>
            </p:cNvSpPr>
            <p:nvPr/>
          </p:nvSpPr>
          <p:spPr bwMode="auto">
            <a:xfrm>
              <a:off x="2546602" y="3654998"/>
              <a:ext cx="1141833" cy="0"/>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03" name="Rectangle 21"/>
            <p:cNvSpPr>
              <a:spLocks noChangeArrowheads="1"/>
            </p:cNvSpPr>
            <p:nvPr/>
          </p:nvSpPr>
          <p:spPr bwMode="auto">
            <a:xfrm>
              <a:off x="2564252" y="3317168"/>
              <a:ext cx="411385"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0</a:t>
              </a:r>
            </a:p>
          </p:txBody>
        </p:sp>
        <p:sp>
          <p:nvSpPr>
            <p:cNvPr id="104" name="Rectangle 22"/>
            <p:cNvSpPr>
              <a:spLocks noChangeArrowheads="1"/>
            </p:cNvSpPr>
            <p:nvPr/>
          </p:nvSpPr>
          <p:spPr bwMode="auto">
            <a:xfrm>
              <a:off x="3150782" y="3317168"/>
              <a:ext cx="410027"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0</a:t>
              </a:r>
            </a:p>
          </p:txBody>
        </p:sp>
        <p:sp>
          <p:nvSpPr>
            <p:cNvPr id="105" name="Rectangle 23"/>
            <p:cNvSpPr>
              <a:spLocks noChangeArrowheads="1"/>
            </p:cNvSpPr>
            <p:nvPr/>
          </p:nvSpPr>
          <p:spPr bwMode="auto">
            <a:xfrm>
              <a:off x="2580544" y="3842125"/>
              <a:ext cx="410027"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0</a:t>
              </a:r>
            </a:p>
          </p:txBody>
        </p:sp>
        <p:sp>
          <p:nvSpPr>
            <p:cNvPr id="106" name="Rectangle 24"/>
            <p:cNvSpPr>
              <a:spLocks noChangeArrowheads="1"/>
            </p:cNvSpPr>
            <p:nvPr/>
          </p:nvSpPr>
          <p:spPr bwMode="auto">
            <a:xfrm>
              <a:off x="3150782" y="3842125"/>
              <a:ext cx="410027"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0</a:t>
              </a:r>
            </a:p>
          </p:txBody>
        </p:sp>
        <p:sp>
          <p:nvSpPr>
            <p:cNvPr id="107" name="Line 35"/>
            <p:cNvSpPr>
              <a:spLocks noChangeShapeType="1"/>
            </p:cNvSpPr>
            <p:nvPr/>
          </p:nvSpPr>
          <p:spPr bwMode="auto">
            <a:xfrm flipH="1" flipV="1">
              <a:off x="3438615" y="2929103"/>
              <a:ext cx="14936" cy="1260901"/>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08" name="Line 36"/>
            <p:cNvSpPr>
              <a:spLocks noChangeShapeType="1"/>
            </p:cNvSpPr>
            <p:nvPr/>
          </p:nvSpPr>
          <p:spPr bwMode="auto">
            <a:xfrm flipH="1" flipV="1">
              <a:off x="2917254" y="2929103"/>
              <a:ext cx="19008" cy="1273459"/>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09" name="Line 40"/>
            <p:cNvSpPr>
              <a:spLocks noChangeShapeType="1"/>
            </p:cNvSpPr>
            <p:nvPr/>
          </p:nvSpPr>
          <p:spPr bwMode="auto">
            <a:xfrm>
              <a:off x="2591405" y="2929102"/>
              <a:ext cx="117306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useBgFill="1">
          <p:nvSpPr>
            <p:cNvPr id="110" name="Oval 44"/>
            <p:cNvSpPr>
              <a:spLocks noChangeArrowheads="1"/>
            </p:cNvSpPr>
            <p:nvPr/>
          </p:nvSpPr>
          <p:spPr bwMode="auto">
            <a:xfrm>
              <a:off x="3634124" y="2386564"/>
              <a:ext cx="521360" cy="421975"/>
            </a:xfrm>
            <a:prstGeom prst="ellipse">
              <a:avLst/>
            </a:prstGeom>
            <a:ln w="508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111" name="Line 45"/>
            <p:cNvSpPr>
              <a:spLocks noChangeShapeType="1"/>
            </p:cNvSpPr>
            <p:nvPr/>
          </p:nvSpPr>
          <p:spPr bwMode="auto">
            <a:xfrm>
              <a:off x="3634124" y="2597550"/>
              <a:ext cx="521360"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2" name="Line 46"/>
            <p:cNvSpPr>
              <a:spLocks noChangeShapeType="1"/>
            </p:cNvSpPr>
            <p:nvPr/>
          </p:nvSpPr>
          <p:spPr bwMode="auto">
            <a:xfrm flipV="1">
              <a:off x="3177935" y="2627692"/>
              <a:ext cx="456190" cy="301411"/>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3" name="Line 47"/>
            <p:cNvSpPr>
              <a:spLocks noChangeShapeType="1"/>
            </p:cNvSpPr>
            <p:nvPr/>
          </p:nvSpPr>
          <p:spPr bwMode="auto">
            <a:xfrm flipH="1" flipV="1">
              <a:off x="4155485" y="2627692"/>
              <a:ext cx="456190" cy="301411"/>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4" name="Line 50"/>
            <p:cNvSpPr>
              <a:spLocks noChangeShapeType="1"/>
            </p:cNvSpPr>
            <p:nvPr/>
          </p:nvSpPr>
          <p:spPr bwMode="auto">
            <a:xfrm flipV="1">
              <a:off x="3894806" y="2371493"/>
              <a:ext cx="3139021" cy="1507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5" name="Line 52"/>
            <p:cNvSpPr>
              <a:spLocks noChangeShapeType="1"/>
            </p:cNvSpPr>
            <p:nvPr/>
          </p:nvSpPr>
          <p:spPr bwMode="auto">
            <a:xfrm flipV="1">
              <a:off x="7413985" y="2929104"/>
              <a:ext cx="0" cy="1567335"/>
            </a:xfrm>
            <a:prstGeom prst="line">
              <a:avLst/>
            </a:prstGeom>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6" name="Line 53"/>
            <p:cNvSpPr>
              <a:spLocks noChangeShapeType="1"/>
            </p:cNvSpPr>
            <p:nvPr/>
          </p:nvSpPr>
          <p:spPr bwMode="auto">
            <a:xfrm flipV="1">
              <a:off x="8000514" y="2929104"/>
              <a:ext cx="0" cy="1567335"/>
            </a:xfrm>
            <a:prstGeom prst="line">
              <a:avLst/>
            </a:prstGeom>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7" name="Line 54"/>
            <p:cNvSpPr>
              <a:spLocks noChangeShapeType="1"/>
            </p:cNvSpPr>
            <p:nvPr/>
          </p:nvSpPr>
          <p:spPr bwMode="auto">
            <a:xfrm>
              <a:off x="3894806" y="3290794"/>
              <a:ext cx="1564079"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8" name="Line 55"/>
            <p:cNvSpPr>
              <a:spLocks noChangeShapeType="1"/>
            </p:cNvSpPr>
            <p:nvPr/>
          </p:nvSpPr>
          <p:spPr bwMode="auto">
            <a:xfrm>
              <a:off x="3894806" y="3773051"/>
              <a:ext cx="1564079"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19" name="Line 56"/>
            <p:cNvSpPr>
              <a:spLocks noChangeShapeType="1"/>
            </p:cNvSpPr>
            <p:nvPr/>
          </p:nvSpPr>
          <p:spPr bwMode="auto">
            <a:xfrm>
              <a:off x="5458884" y="3109949"/>
              <a:ext cx="0" cy="1145361"/>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0" name="Line 57"/>
            <p:cNvSpPr>
              <a:spLocks noChangeShapeType="1"/>
            </p:cNvSpPr>
            <p:nvPr/>
          </p:nvSpPr>
          <p:spPr bwMode="auto">
            <a:xfrm>
              <a:off x="6827454" y="3109949"/>
              <a:ext cx="0" cy="1145361"/>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1" name="Line 58"/>
            <p:cNvSpPr>
              <a:spLocks noChangeShapeType="1"/>
            </p:cNvSpPr>
            <p:nvPr/>
          </p:nvSpPr>
          <p:spPr bwMode="auto">
            <a:xfrm>
              <a:off x="6827456" y="3290794"/>
              <a:ext cx="1564079" cy="0"/>
            </a:xfrm>
            <a:prstGeom prst="line">
              <a:avLst/>
            </a:prstGeom>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2" name="Line 59"/>
            <p:cNvSpPr>
              <a:spLocks noChangeShapeType="1"/>
            </p:cNvSpPr>
            <p:nvPr/>
          </p:nvSpPr>
          <p:spPr bwMode="auto">
            <a:xfrm>
              <a:off x="6827456" y="3773051"/>
              <a:ext cx="1564079" cy="0"/>
            </a:xfrm>
            <a:prstGeom prst="line">
              <a:avLst/>
            </a:prstGeom>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useBgFill="1">
          <p:nvSpPr>
            <p:cNvPr id="123" name="Oval 61"/>
            <p:cNvSpPr>
              <a:spLocks noChangeArrowheads="1"/>
            </p:cNvSpPr>
            <p:nvPr/>
          </p:nvSpPr>
          <p:spPr bwMode="auto">
            <a:xfrm>
              <a:off x="5898781" y="3165208"/>
              <a:ext cx="521360" cy="421975"/>
            </a:xfrm>
            <a:prstGeom prst="ellipse">
              <a:avLst/>
            </a:prstGeom>
            <a:ln w="508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124" name="Line 62"/>
            <p:cNvSpPr>
              <a:spLocks noChangeShapeType="1"/>
            </p:cNvSpPr>
            <p:nvPr/>
          </p:nvSpPr>
          <p:spPr bwMode="auto">
            <a:xfrm>
              <a:off x="5898781" y="3376194"/>
              <a:ext cx="521360"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5" name="Line 63"/>
            <p:cNvSpPr>
              <a:spLocks noChangeShapeType="1"/>
            </p:cNvSpPr>
            <p:nvPr/>
          </p:nvSpPr>
          <p:spPr bwMode="auto">
            <a:xfrm flipV="1">
              <a:off x="5442592" y="3396288"/>
              <a:ext cx="456190" cy="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6" name="Line 64"/>
            <p:cNvSpPr>
              <a:spLocks noChangeShapeType="1"/>
            </p:cNvSpPr>
            <p:nvPr/>
          </p:nvSpPr>
          <p:spPr bwMode="auto">
            <a:xfrm flipH="1" flipV="1">
              <a:off x="6420142" y="3396288"/>
              <a:ext cx="391020" cy="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7" name="Line 75"/>
            <p:cNvSpPr>
              <a:spLocks noChangeShapeType="1"/>
            </p:cNvSpPr>
            <p:nvPr/>
          </p:nvSpPr>
          <p:spPr bwMode="auto">
            <a:xfrm>
              <a:off x="6154031" y="3577135"/>
              <a:ext cx="0" cy="813808"/>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8" name="Line 76"/>
            <p:cNvSpPr>
              <a:spLocks noChangeShapeType="1"/>
            </p:cNvSpPr>
            <p:nvPr/>
          </p:nvSpPr>
          <p:spPr bwMode="auto">
            <a:xfrm>
              <a:off x="7604064" y="2386564"/>
              <a:ext cx="0" cy="542539"/>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29" name="Rectangle 77"/>
            <p:cNvSpPr>
              <a:spLocks noChangeArrowheads="1"/>
            </p:cNvSpPr>
            <p:nvPr/>
          </p:nvSpPr>
          <p:spPr bwMode="auto">
            <a:xfrm>
              <a:off x="4041437" y="4436156"/>
              <a:ext cx="1175776" cy="1092613"/>
            </a:xfrm>
            <a:prstGeom prst="rect">
              <a:avLst/>
            </a:prstGeom>
            <a:solidFill>
              <a:schemeClr val="hlink"/>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130" name="Line 78"/>
            <p:cNvSpPr>
              <a:spLocks noChangeShapeType="1"/>
            </p:cNvSpPr>
            <p:nvPr/>
          </p:nvSpPr>
          <p:spPr bwMode="auto">
            <a:xfrm flipH="1" flipV="1">
              <a:off x="4622536" y="4454993"/>
              <a:ext cx="0" cy="1081311"/>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31" name="Line 79"/>
            <p:cNvSpPr>
              <a:spLocks noChangeShapeType="1"/>
            </p:cNvSpPr>
            <p:nvPr/>
          </p:nvSpPr>
          <p:spPr bwMode="auto">
            <a:xfrm>
              <a:off x="4061804" y="4981204"/>
              <a:ext cx="1141833" cy="0"/>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32" name="Rectangle 80"/>
            <p:cNvSpPr>
              <a:spLocks noChangeArrowheads="1"/>
            </p:cNvSpPr>
            <p:nvPr/>
          </p:nvSpPr>
          <p:spPr bwMode="auto">
            <a:xfrm>
              <a:off x="4079454" y="4643374"/>
              <a:ext cx="411385"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4</a:t>
              </a:r>
            </a:p>
          </p:txBody>
        </p:sp>
        <p:sp>
          <p:nvSpPr>
            <p:cNvPr id="133" name="Rectangle 81"/>
            <p:cNvSpPr>
              <a:spLocks noChangeArrowheads="1"/>
            </p:cNvSpPr>
            <p:nvPr/>
          </p:nvSpPr>
          <p:spPr bwMode="auto">
            <a:xfrm>
              <a:off x="4665984" y="4643374"/>
              <a:ext cx="410027"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3</a:t>
              </a:r>
            </a:p>
          </p:txBody>
        </p:sp>
        <p:sp>
          <p:nvSpPr>
            <p:cNvPr id="134" name="Rectangle 82"/>
            <p:cNvSpPr>
              <a:spLocks noChangeArrowheads="1"/>
            </p:cNvSpPr>
            <p:nvPr/>
          </p:nvSpPr>
          <p:spPr bwMode="auto">
            <a:xfrm>
              <a:off x="4095746" y="5169587"/>
              <a:ext cx="410027"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2</a:t>
              </a:r>
            </a:p>
          </p:txBody>
        </p:sp>
        <p:sp>
          <p:nvSpPr>
            <p:cNvPr id="135" name="Rectangle 83"/>
            <p:cNvSpPr>
              <a:spLocks noChangeArrowheads="1"/>
            </p:cNvSpPr>
            <p:nvPr/>
          </p:nvSpPr>
          <p:spPr bwMode="auto">
            <a:xfrm>
              <a:off x="4665984" y="5169587"/>
              <a:ext cx="410027" cy="312090"/>
            </a:xfrm>
            <a:prstGeom prst="rect">
              <a:avLst/>
            </a:prstGeom>
            <a:solidFill>
              <a:schemeClr val="hlink"/>
            </a:solidFill>
            <a:ln>
              <a:noFill/>
            </a:ln>
            <a:effectLst/>
            <a:extLs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1</a:t>
              </a:r>
            </a:p>
          </p:txBody>
        </p:sp>
        <p:sp>
          <p:nvSpPr>
            <p:cNvPr id="136" name="Rectangle 87"/>
            <p:cNvSpPr>
              <a:spLocks noChangeArrowheads="1"/>
            </p:cNvSpPr>
            <p:nvPr/>
          </p:nvSpPr>
          <p:spPr bwMode="auto">
            <a:xfrm>
              <a:off x="7022964" y="2100224"/>
              <a:ext cx="1175776" cy="519933"/>
            </a:xfrm>
            <a:prstGeom prst="rect">
              <a:avLst/>
            </a:prstGeom>
            <a:solidFill>
              <a:schemeClr val="bg1"/>
            </a:solidFill>
            <a:ln w="50800">
              <a:solidFill>
                <a:schemeClr val="folHlink"/>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137" name="Line 88"/>
            <p:cNvSpPr>
              <a:spLocks noChangeShapeType="1"/>
            </p:cNvSpPr>
            <p:nvPr/>
          </p:nvSpPr>
          <p:spPr bwMode="auto">
            <a:xfrm flipV="1">
              <a:off x="7604064" y="2119063"/>
              <a:ext cx="0" cy="493559"/>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38" name="Rectangle 90"/>
            <p:cNvSpPr>
              <a:spLocks noChangeArrowheads="1"/>
            </p:cNvSpPr>
            <p:nvPr/>
          </p:nvSpPr>
          <p:spPr bwMode="auto">
            <a:xfrm>
              <a:off x="7141086" y="2247161"/>
              <a:ext cx="412743" cy="312090"/>
            </a:xfrm>
            <a:prstGeom prst="rect">
              <a:avLst/>
            </a:prstGeom>
            <a:solidFill>
              <a:schemeClr val="bg1"/>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6</a:t>
              </a:r>
            </a:p>
          </p:txBody>
        </p:sp>
        <p:sp>
          <p:nvSpPr>
            <p:cNvPr id="139" name="Rectangle 91"/>
            <p:cNvSpPr>
              <a:spLocks noChangeArrowheads="1"/>
            </p:cNvSpPr>
            <p:nvPr/>
          </p:nvSpPr>
          <p:spPr bwMode="auto">
            <a:xfrm>
              <a:off x="7727615" y="2247161"/>
              <a:ext cx="408671" cy="312090"/>
            </a:xfrm>
            <a:prstGeom prst="rect">
              <a:avLst/>
            </a:prstGeom>
            <a:solidFill>
              <a:schemeClr val="bg1"/>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4</a:t>
              </a:r>
            </a:p>
          </p:txBody>
        </p:sp>
        <p:sp>
          <p:nvSpPr>
            <p:cNvPr id="140" name="Rectangle 94"/>
            <p:cNvSpPr>
              <a:spLocks noChangeArrowheads="1"/>
            </p:cNvSpPr>
            <p:nvPr/>
          </p:nvSpPr>
          <p:spPr bwMode="auto">
            <a:xfrm rot="16200000">
              <a:off x="5584440" y="4671275"/>
              <a:ext cx="1087590" cy="562092"/>
            </a:xfrm>
            <a:prstGeom prst="rect">
              <a:avLst/>
            </a:prstGeom>
            <a:solidFill>
              <a:schemeClr val="bg1"/>
            </a:solidFill>
            <a:ln w="50800">
              <a:solidFill>
                <a:schemeClr val="folHlink"/>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solidFill>
                  <a:srgbClr val="000000"/>
                </a:solidFill>
                <a:cs typeface="Times New Roman" pitchFamily="18" charset="0"/>
              </a:endParaRPr>
            </a:p>
          </p:txBody>
        </p:sp>
        <p:sp>
          <p:nvSpPr>
            <p:cNvPr id="141" name="Line 95"/>
            <p:cNvSpPr>
              <a:spLocks noChangeShapeType="1"/>
            </p:cNvSpPr>
            <p:nvPr/>
          </p:nvSpPr>
          <p:spPr bwMode="auto">
            <a:xfrm rot="16200000" flipV="1">
              <a:off x="6133665" y="4689926"/>
              <a:ext cx="0" cy="533579"/>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42" name="Rectangle 96"/>
            <p:cNvSpPr>
              <a:spLocks noChangeArrowheads="1"/>
            </p:cNvSpPr>
            <p:nvPr/>
          </p:nvSpPr>
          <p:spPr bwMode="auto">
            <a:xfrm>
              <a:off x="5970742" y="5033953"/>
              <a:ext cx="410027" cy="312090"/>
            </a:xfrm>
            <a:prstGeom prst="rect">
              <a:avLst/>
            </a:prstGeom>
            <a:solidFill>
              <a:schemeClr val="bg1"/>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-2</a:t>
              </a:r>
            </a:p>
          </p:txBody>
        </p:sp>
        <p:sp>
          <p:nvSpPr>
            <p:cNvPr id="143" name="Rectangle 97"/>
            <p:cNvSpPr>
              <a:spLocks noChangeArrowheads="1"/>
            </p:cNvSpPr>
            <p:nvPr/>
          </p:nvSpPr>
          <p:spPr bwMode="auto">
            <a:xfrm>
              <a:off x="6086147" y="4537881"/>
              <a:ext cx="198225" cy="312090"/>
            </a:xfrm>
            <a:prstGeom prst="rect">
              <a:avLst/>
            </a:prstGeom>
            <a:solidFill>
              <a:schemeClr val="bg1"/>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1779">
                  <a:solidFill>
                    <a:srgbClr val="000000"/>
                  </a:solidFill>
                  <a:latin typeface="Symbol" panose="05050102010706020507" pitchFamily="18" charset="2"/>
                  <a:cs typeface="Times New Roman" pitchFamily="18" charset="0"/>
                </a:rPr>
                <a:t>2</a:t>
              </a:r>
            </a:p>
          </p:txBody>
        </p:sp>
        <p:sp>
          <p:nvSpPr>
            <p:cNvPr id="144" name="Line 99"/>
            <p:cNvSpPr>
              <a:spLocks noChangeShapeType="1"/>
            </p:cNvSpPr>
            <p:nvPr/>
          </p:nvSpPr>
          <p:spPr bwMode="auto">
            <a:xfrm>
              <a:off x="5410006" y="4406014"/>
              <a:ext cx="0" cy="1145361"/>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45" name="Line 100"/>
            <p:cNvSpPr>
              <a:spLocks noChangeShapeType="1"/>
            </p:cNvSpPr>
            <p:nvPr/>
          </p:nvSpPr>
          <p:spPr bwMode="auto">
            <a:xfrm>
              <a:off x="3585247" y="4662212"/>
              <a:ext cx="1808468" cy="0"/>
            </a:xfrm>
            <a:prstGeom prst="line">
              <a:avLst/>
            </a:prstGeom>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46" name="Line 101"/>
            <p:cNvSpPr>
              <a:spLocks noChangeShapeType="1"/>
            </p:cNvSpPr>
            <p:nvPr/>
          </p:nvSpPr>
          <p:spPr bwMode="auto">
            <a:xfrm>
              <a:off x="3552663" y="5144469"/>
              <a:ext cx="1857345" cy="15070"/>
            </a:xfrm>
            <a:prstGeom prst="line">
              <a:avLst/>
            </a:prstGeom>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47" name="Line 103"/>
            <p:cNvSpPr>
              <a:spLocks noChangeShapeType="1"/>
            </p:cNvSpPr>
            <p:nvPr/>
          </p:nvSpPr>
          <p:spPr bwMode="auto">
            <a:xfrm>
              <a:off x="7609493" y="4236470"/>
              <a:ext cx="0" cy="723386"/>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48" name="Line 104"/>
            <p:cNvSpPr>
              <a:spLocks noChangeShapeType="1"/>
            </p:cNvSpPr>
            <p:nvPr/>
          </p:nvSpPr>
          <p:spPr bwMode="auto">
            <a:xfrm flipH="1">
              <a:off x="6436435" y="4959855"/>
              <a:ext cx="1205645"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solidFill>
                  <a:srgbClr val="000000"/>
                </a:solidFill>
                <a:cs typeface="Times New Roman" pitchFamily="18" charset="0"/>
              </a:endParaRPr>
            </a:p>
          </p:txBody>
        </p:sp>
        <p:sp>
          <p:nvSpPr>
            <p:cNvPr id="149" name="Rectangle 105"/>
            <p:cNvSpPr>
              <a:spLocks noChangeArrowheads="1"/>
            </p:cNvSpPr>
            <p:nvPr/>
          </p:nvSpPr>
          <p:spPr bwMode="auto">
            <a:xfrm>
              <a:off x="7865852" y="4673516"/>
              <a:ext cx="1860563" cy="768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483" tIns="22593" rIns="56483" bIns="22593">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defTabSz="812209">
                <a:lnSpc>
                  <a:spcPct val="88000"/>
                </a:lnSpc>
                <a:defRPr/>
              </a:pPr>
              <a:r>
                <a:rPr lang="en-US" altLang="en-US" sz="1779" dirty="0">
                  <a:solidFill>
                    <a:srgbClr val="000000"/>
                  </a:solidFill>
                  <a:cs typeface="Times New Roman" pitchFamily="18" charset="0"/>
                </a:rPr>
                <a:t>Update a guess</a:t>
              </a:r>
              <a:br>
                <a:rPr lang="en-US" altLang="en-US" sz="1779" dirty="0">
                  <a:solidFill>
                    <a:srgbClr val="000000"/>
                  </a:solidFill>
                  <a:cs typeface="Times New Roman" pitchFamily="18" charset="0"/>
                </a:rPr>
              </a:br>
              <a:r>
                <a:rPr lang="en-US" altLang="en-US" sz="1779" dirty="0">
                  <a:solidFill>
                    <a:srgbClr val="000000"/>
                  </a:solidFill>
                  <a:cs typeface="Times New Roman" pitchFamily="18" charset="0"/>
                </a:rPr>
                <a:t>based on</a:t>
              </a:r>
              <a:br>
                <a:rPr lang="en-US" altLang="en-US" sz="1779" dirty="0">
                  <a:solidFill>
                    <a:srgbClr val="000000"/>
                  </a:solidFill>
                  <a:cs typeface="Times New Roman" pitchFamily="18" charset="0"/>
                </a:rPr>
              </a:br>
              <a:r>
                <a:rPr lang="en-US" altLang="en-US" sz="1779" dirty="0">
                  <a:solidFill>
                    <a:srgbClr val="000000"/>
                  </a:solidFill>
                  <a:cs typeface="Times New Roman" pitchFamily="18" charset="0"/>
                </a:rPr>
                <a:t>data differences</a:t>
              </a:r>
            </a:p>
          </p:txBody>
        </p:sp>
        <p:sp>
          <p:nvSpPr>
            <p:cNvPr id="150" name="Rectangle 106"/>
            <p:cNvSpPr>
              <a:spLocks noChangeArrowheads="1"/>
            </p:cNvSpPr>
            <p:nvPr/>
          </p:nvSpPr>
          <p:spPr bwMode="auto">
            <a:xfrm>
              <a:off x="8314937" y="3407590"/>
              <a:ext cx="1001764" cy="286606"/>
            </a:xfrm>
            <a:prstGeom prst="rect">
              <a:avLst/>
            </a:prstGeom>
            <a:solidFill>
              <a:schemeClr val="hlink"/>
            </a:solidFill>
            <a:ln>
              <a:noFill/>
            </a:ln>
            <a:effectLst/>
            <a:extLs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483" tIns="22593" rIns="56483" bIns="22593">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defTabSz="812209">
                <a:lnSpc>
                  <a:spcPct val="88000"/>
                </a:lnSpc>
                <a:defRPr/>
              </a:pPr>
              <a:r>
                <a:rPr lang="en-US" altLang="en-US" sz="1779">
                  <a:solidFill>
                    <a:srgbClr val="000000"/>
                  </a:solidFill>
                  <a:cs typeface="Times New Roman" pitchFamily="18" charset="0"/>
                </a:rPr>
                <a:t>Guess 1</a:t>
              </a:r>
            </a:p>
          </p:txBody>
        </p:sp>
        <p:sp>
          <p:nvSpPr>
            <p:cNvPr id="151" name="Rectangle 107"/>
            <p:cNvSpPr>
              <a:spLocks noChangeArrowheads="1"/>
            </p:cNvSpPr>
            <p:nvPr/>
          </p:nvSpPr>
          <p:spPr bwMode="auto">
            <a:xfrm>
              <a:off x="2612563" y="4298008"/>
              <a:ext cx="1001764" cy="286606"/>
            </a:xfrm>
            <a:prstGeom prst="rect">
              <a:avLst/>
            </a:prstGeom>
            <a:solidFill>
              <a:schemeClr val="hlink"/>
            </a:solidFill>
            <a:ln>
              <a:noFill/>
            </a:ln>
            <a:effectLst/>
            <a:extLs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483" tIns="22593" rIns="56483" bIns="22593">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defTabSz="812209">
                <a:lnSpc>
                  <a:spcPct val="88000"/>
                </a:lnSpc>
                <a:defRPr/>
              </a:pPr>
              <a:r>
                <a:rPr lang="en-US" altLang="en-US" sz="1779">
                  <a:solidFill>
                    <a:srgbClr val="000000"/>
                  </a:solidFill>
                  <a:cs typeface="Times New Roman" pitchFamily="18" charset="0"/>
                </a:rPr>
                <a:t>Guess 0</a:t>
              </a:r>
            </a:p>
          </p:txBody>
        </p:sp>
        <p:sp>
          <p:nvSpPr>
            <p:cNvPr id="152" name="Rectangle 108"/>
            <p:cNvSpPr>
              <a:spLocks noChangeArrowheads="1"/>
            </p:cNvSpPr>
            <p:nvPr/>
          </p:nvSpPr>
          <p:spPr bwMode="auto">
            <a:xfrm>
              <a:off x="2923477" y="4750123"/>
              <a:ext cx="1001764" cy="286606"/>
            </a:xfrm>
            <a:prstGeom prst="rect">
              <a:avLst/>
            </a:prstGeom>
            <a:solidFill>
              <a:schemeClr val="hlink"/>
            </a:solidFill>
            <a:ln>
              <a:noFill/>
            </a:ln>
            <a:effectLst/>
            <a:extLs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483" tIns="22593" rIns="56483" bIns="22593">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defTabSz="812209">
                <a:lnSpc>
                  <a:spcPct val="88000"/>
                </a:lnSpc>
                <a:defRPr/>
              </a:pPr>
              <a:r>
                <a:rPr lang="en-US" altLang="en-US" sz="1779">
                  <a:solidFill>
                    <a:srgbClr val="000000"/>
                  </a:solidFill>
                  <a:cs typeface="Times New Roman" pitchFamily="18" charset="0"/>
                </a:rPr>
                <a:t>Guess 2</a:t>
              </a:r>
            </a:p>
          </p:txBody>
        </p:sp>
        <p:sp>
          <p:nvSpPr>
            <p:cNvPr id="153" name="Rectangle 109"/>
            <p:cNvSpPr>
              <a:spLocks noChangeArrowheads="1"/>
            </p:cNvSpPr>
            <p:nvPr/>
          </p:nvSpPr>
          <p:spPr bwMode="auto">
            <a:xfrm>
              <a:off x="8321423" y="2247161"/>
              <a:ext cx="671086" cy="286606"/>
            </a:xfrm>
            <a:prstGeom prst="rect">
              <a:avLst/>
            </a:prstGeom>
            <a:solidFill>
              <a:schemeClr val="bg1"/>
            </a:solidFill>
            <a:ln>
              <a:noFill/>
            </a:ln>
            <a:effectLst/>
          </p:spPr>
          <p:txBody>
            <a:bodyPr wrap="none" lIns="56483" tIns="22593" rIns="56483" bIns="22593">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defTabSz="812209">
                <a:lnSpc>
                  <a:spcPct val="88000"/>
                </a:lnSpc>
                <a:defRPr/>
              </a:pPr>
              <a:r>
                <a:rPr lang="en-US" altLang="en-US" sz="1779">
                  <a:solidFill>
                    <a:srgbClr val="000000"/>
                  </a:solidFill>
                  <a:cs typeface="Times New Roman" pitchFamily="18" charset="0"/>
                </a:rPr>
                <a:t>Error</a:t>
              </a:r>
            </a:p>
          </p:txBody>
        </p:sp>
        <p:sp>
          <p:nvSpPr>
            <p:cNvPr id="154" name="Rectangle 110"/>
            <p:cNvSpPr>
              <a:spLocks noChangeArrowheads="1"/>
            </p:cNvSpPr>
            <p:nvPr/>
          </p:nvSpPr>
          <p:spPr bwMode="auto">
            <a:xfrm>
              <a:off x="6527891" y="5139445"/>
              <a:ext cx="671086" cy="286606"/>
            </a:xfrm>
            <a:prstGeom prst="rect">
              <a:avLst/>
            </a:prstGeom>
            <a:solidFill>
              <a:schemeClr val="bg1"/>
            </a:solidFill>
            <a:ln>
              <a:noFill/>
            </a:ln>
            <a:effectLst/>
          </p:spPr>
          <p:txBody>
            <a:bodyPr wrap="none" lIns="56483" tIns="22593" rIns="56483" bIns="22593">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defTabSz="812209">
                <a:lnSpc>
                  <a:spcPct val="88000"/>
                </a:lnSpc>
                <a:defRPr/>
              </a:pPr>
              <a:r>
                <a:rPr lang="en-US" altLang="en-US" sz="1779">
                  <a:solidFill>
                    <a:srgbClr val="000000"/>
                  </a:solidFill>
                  <a:cs typeface="Times New Roman" pitchFamily="18" charset="0"/>
                </a:rPr>
                <a:t>Error</a:t>
              </a:r>
            </a:p>
          </p:txBody>
        </p:sp>
      </p:grpSp>
    </p:spTree>
    <p:extLst>
      <p:ext uri="{BB962C8B-B14F-4D97-AF65-F5344CB8AC3E}">
        <p14:creationId xmlns:p14="http://schemas.microsoft.com/office/powerpoint/2010/main" val="362221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Taking Weights into Account</a:t>
            </a:r>
          </a:p>
        </p:txBody>
      </p:sp>
      <p:pic>
        <p:nvPicPr>
          <p:cNvPr id="4" name="Picture 3"/>
          <p:cNvPicPr>
            <a:picLocks noChangeAspect="1"/>
          </p:cNvPicPr>
          <p:nvPr/>
        </p:nvPicPr>
        <p:blipFill>
          <a:blip r:embed="rId2"/>
          <a:stretch>
            <a:fillRect/>
          </a:stretch>
        </p:blipFill>
        <p:spPr>
          <a:xfrm>
            <a:off x="785812" y="1604962"/>
            <a:ext cx="4333875" cy="3971925"/>
          </a:xfrm>
          <a:prstGeom prst="rect">
            <a:avLst/>
          </a:prstGeom>
        </p:spPr>
      </p:pic>
      <p:pic>
        <p:nvPicPr>
          <p:cNvPr id="5" name="Picture 4"/>
          <p:cNvPicPr>
            <a:picLocks noChangeAspect="1"/>
          </p:cNvPicPr>
          <p:nvPr/>
        </p:nvPicPr>
        <p:blipFill>
          <a:blip r:embed="rId3"/>
          <a:stretch>
            <a:fillRect/>
          </a:stretch>
        </p:blipFill>
        <p:spPr>
          <a:xfrm>
            <a:off x="5888425" y="1650399"/>
            <a:ext cx="5349098" cy="3881049"/>
          </a:xfrm>
          <a:prstGeom prst="rect">
            <a:avLst/>
          </a:prstGeom>
        </p:spPr>
      </p:pic>
      <p:sp>
        <p:nvSpPr>
          <p:cNvPr id="7" name="Content Placeholder 3"/>
          <p:cNvSpPr txBox="1">
            <a:spLocks noGrp="1"/>
          </p:cNvSpPr>
          <p:nvPr>
            <p:ph idx="1"/>
          </p:nvPr>
        </p:nvSpPr>
        <p:spPr>
          <a:xfrm>
            <a:off x="1254293" y="5883873"/>
            <a:ext cx="9416714" cy="523220"/>
          </a:xfrm>
          <a:prstGeom prst="rect">
            <a:avLst/>
          </a:prstGeom>
          <a:noFill/>
        </p:spPr>
        <p:txBody>
          <a:bodyPr wrap="square" rtlCol="0">
            <a:spAutoFit/>
          </a:bodyPr>
          <a:lstStyle/>
          <a:p>
            <a:pPr marL="0" indent="0">
              <a:buNone/>
            </a:pPr>
            <a:r>
              <a:rPr lang="en-US" sz="2800" b="1" dirty="0"/>
              <a:t>Pixels contributed to a datum with different weights</a:t>
            </a:r>
          </a:p>
        </p:txBody>
      </p:sp>
    </p:spTree>
    <p:extLst>
      <p:ext uri="{BB962C8B-B14F-4D97-AF65-F5344CB8AC3E}">
        <p14:creationId xmlns:p14="http://schemas.microsoft.com/office/powerpoint/2010/main" val="62591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Content Placeholder 2">
            <a:extLst>
              <a:ext uri="{FF2B5EF4-FFF2-40B4-BE49-F238E27FC236}">
                <a16:creationId xmlns:a16="http://schemas.microsoft.com/office/drawing/2014/main" id="{137B2B28-13D8-0244-9385-0282B19A0675}"/>
              </a:ext>
            </a:extLst>
          </p:cNvPr>
          <p:cNvSpPr txBox="1">
            <a:spLocks/>
          </p:cNvSpPr>
          <p:nvPr/>
        </p:nvSpPr>
        <p:spPr>
          <a:xfrm>
            <a:off x="1952822" y="2787865"/>
            <a:ext cx="8286356" cy="2300639"/>
          </a:xfrm>
          <a:prstGeom prst="rect">
            <a:avLst/>
          </a:prstGeom>
        </p:spPr>
        <p:txBody>
          <a:bodyPr vert="horz" anchor="t">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fontAlgn="auto">
              <a:spcAft>
                <a:spcPts val="0"/>
              </a:spcAft>
            </a:pPr>
            <a:r>
              <a:rPr lang="en-US" altLang="zh-CN" sz="3600" dirty="0">
                <a:solidFill>
                  <a:srgbClr val="FF0000"/>
                </a:solidFill>
                <a:ea typeface="ＭＳ Ｐゴシック" pitchFamily="116" charset="-128"/>
              </a:rPr>
              <a:t>Transposed Operation</a:t>
            </a:r>
          </a:p>
          <a:p>
            <a:pPr fontAlgn="auto">
              <a:spcAft>
                <a:spcPts val="0"/>
              </a:spcAft>
            </a:pPr>
            <a:r>
              <a:rPr lang="en-US" altLang="zh-CN" sz="3600" dirty="0">
                <a:ea typeface="ＭＳ Ｐゴシック" pitchFamily="116" charset="-128"/>
              </a:rPr>
              <a:t>Deep Denoising</a:t>
            </a:r>
          </a:p>
          <a:p>
            <a:pPr fontAlgn="auto">
              <a:spcAft>
                <a:spcPts val="0"/>
              </a:spcAft>
            </a:pPr>
            <a:r>
              <a:rPr lang="en-US" altLang="zh-CN" sz="3600" dirty="0">
                <a:ea typeface="ＭＳ Ｐゴシック" pitchFamily="116" charset="-128"/>
              </a:rPr>
              <a:t>Deep Reconstruction</a:t>
            </a:r>
          </a:p>
        </p:txBody>
      </p:sp>
    </p:spTree>
    <p:extLst>
      <p:ext uri="{BB962C8B-B14F-4D97-AF65-F5344CB8AC3E}">
        <p14:creationId xmlns:p14="http://schemas.microsoft.com/office/powerpoint/2010/main" val="176548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Convolution vs Deconv. (Transposed Conv.)</a:t>
            </a:r>
          </a:p>
        </p:txBody>
      </p:sp>
      <p:pic>
        <p:nvPicPr>
          <p:cNvPr id="4" name="Picture 3"/>
          <p:cNvPicPr>
            <a:picLocks noChangeAspect="1"/>
          </p:cNvPicPr>
          <p:nvPr/>
        </p:nvPicPr>
        <p:blipFill>
          <a:blip r:embed="rId2"/>
          <a:stretch>
            <a:fillRect/>
          </a:stretch>
        </p:blipFill>
        <p:spPr>
          <a:xfrm>
            <a:off x="1407318" y="1603110"/>
            <a:ext cx="9377363" cy="4107180"/>
          </a:xfrm>
          <a:prstGeom prst="rect">
            <a:avLst/>
          </a:prstGeom>
        </p:spPr>
      </p:pic>
      <p:sp>
        <p:nvSpPr>
          <p:cNvPr id="5" name="TextBox 4">
            <a:extLst>
              <a:ext uri="{FF2B5EF4-FFF2-40B4-BE49-F238E27FC236}">
                <a16:creationId xmlns:a16="http://schemas.microsoft.com/office/drawing/2014/main" id="{1DE47BC3-E7D5-432A-96CF-B6120659F2F0}"/>
              </a:ext>
            </a:extLst>
          </p:cNvPr>
          <p:cNvSpPr txBox="1"/>
          <p:nvPr/>
        </p:nvSpPr>
        <p:spPr>
          <a:xfrm>
            <a:off x="446807" y="5710290"/>
            <a:ext cx="11526983" cy="1015663"/>
          </a:xfrm>
          <a:prstGeom prst="rect">
            <a:avLst/>
          </a:prstGeom>
          <a:noFill/>
        </p:spPr>
        <p:txBody>
          <a:bodyPr wrap="square" rtlCol="0">
            <a:spAutoFit/>
          </a:bodyPr>
          <a:lstStyle/>
          <a:p>
            <a:r>
              <a:rPr lang="en-US" sz="2000" b="1" dirty="0"/>
              <a:t>For a convolution kernel (Left), convolution (Middle) is used to down-sample an image or a feature map from a large to small matrix, and transposed convolution (Right) is used to up-sample an image or a map from a small to large matrix.</a:t>
            </a:r>
          </a:p>
        </p:txBody>
      </p:sp>
    </p:spTree>
    <p:extLst>
      <p:ext uri="{BB962C8B-B14F-4D97-AF65-F5344CB8AC3E}">
        <p14:creationId xmlns:p14="http://schemas.microsoft.com/office/powerpoint/2010/main" val="322408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Generalized: Matrix A &amp; Its Transpose A</a:t>
            </a:r>
            <a:r>
              <a:rPr lang="en-US" sz="4400" baseline="30000" dirty="0"/>
              <a:t>T</a:t>
            </a:r>
          </a:p>
        </p:txBody>
      </p:sp>
      <p:sp>
        <p:nvSpPr>
          <p:cNvPr id="3" name="Content Placeholder 2"/>
          <p:cNvSpPr>
            <a:spLocks noGrp="1"/>
          </p:cNvSpPr>
          <p:nvPr>
            <p:ph idx="1"/>
          </p:nvPr>
        </p:nvSpPr>
        <p:spPr>
          <a:xfrm>
            <a:off x="1253067" y="1766627"/>
            <a:ext cx="4207933" cy="4572000"/>
          </a:xfrm>
        </p:spPr>
        <p:txBody>
          <a:bodyPr/>
          <a:lstStyle/>
          <a:p>
            <a:pPr marL="68580" indent="0">
              <a:buNone/>
            </a:pPr>
            <a:r>
              <a:rPr lang="en-US" sz="3600" dirty="0"/>
              <a:t>Ax=y</a:t>
            </a:r>
          </a:p>
          <a:p>
            <a:pPr marL="68580" indent="0">
              <a:buNone/>
            </a:pPr>
            <a:r>
              <a:rPr lang="en-US" sz="3600" dirty="0"/>
              <a:t>A: m x n </a:t>
            </a:r>
            <a:r>
              <a:rPr lang="en-US" sz="3600" b="0" dirty="0"/>
              <a:t>(2 x 3)</a:t>
            </a:r>
          </a:p>
          <a:p>
            <a:pPr marL="68580" indent="0">
              <a:buNone/>
            </a:pPr>
            <a:r>
              <a:rPr lang="en-US" sz="3600" dirty="0"/>
              <a:t>x: n x1 </a:t>
            </a:r>
            <a:r>
              <a:rPr lang="en-US" sz="3600" b="0" dirty="0"/>
              <a:t>(3 x 1)</a:t>
            </a:r>
          </a:p>
        </p:txBody>
      </p:sp>
      <p:sp>
        <p:nvSpPr>
          <p:cNvPr id="4" name="Content Placeholder 2"/>
          <p:cNvSpPr txBox="1">
            <a:spLocks/>
          </p:cNvSpPr>
          <p:nvPr/>
        </p:nvSpPr>
        <p:spPr>
          <a:xfrm>
            <a:off x="6883400" y="1766627"/>
            <a:ext cx="4207933" cy="4572000"/>
          </a:xfrm>
          <a:prstGeom prst="rect">
            <a:avLst/>
          </a:prstGeom>
        </p:spPr>
        <p:txBody>
          <a:bodyPr vert="horz">
            <a:norm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3600" dirty="0"/>
              <a:t>A</a:t>
            </a:r>
            <a:r>
              <a:rPr lang="en-US" sz="3600" baseline="30000" dirty="0"/>
              <a:t>T</a:t>
            </a:r>
            <a:r>
              <a:rPr lang="en-US" sz="3600" dirty="0"/>
              <a:t>y’=x’</a:t>
            </a:r>
          </a:p>
          <a:p>
            <a:pPr marL="68580" indent="0" fontAlgn="auto">
              <a:spcAft>
                <a:spcPts val="0"/>
              </a:spcAft>
              <a:buNone/>
            </a:pPr>
            <a:r>
              <a:rPr lang="en-US" sz="3600" dirty="0"/>
              <a:t>A</a:t>
            </a:r>
            <a:r>
              <a:rPr lang="en-US" sz="3600" baseline="30000" dirty="0"/>
              <a:t>T</a:t>
            </a:r>
            <a:r>
              <a:rPr lang="en-US" sz="3600" dirty="0"/>
              <a:t>: n x m </a:t>
            </a:r>
            <a:r>
              <a:rPr lang="en-US" sz="3600" b="0" dirty="0"/>
              <a:t>(3 x 2)</a:t>
            </a:r>
          </a:p>
          <a:p>
            <a:pPr marL="68580" indent="0" fontAlgn="auto">
              <a:spcAft>
                <a:spcPts val="0"/>
              </a:spcAft>
              <a:buNone/>
            </a:pPr>
            <a:r>
              <a:rPr lang="en-US" sz="3600" dirty="0"/>
              <a:t>y’: m x 1 </a:t>
            </a:r>
            <a:r>
              <a:rPr lang="en-US" sz="3600" b="0" dirty="0"/>
              <a:t>(2 x 1)</a:t>
            </a:r>
          </a:p>
        </p:txBody>
      </p:sp>
      <p:sp>
        <p:nvSpPr>
          <p:cNvPr id="5" name="Cube 4"/>
          <p:cNvSpPr/>
          <p:nvPr/>
        </p:nvSpPr>
        <p:spPr>
          <a:xfrm>
            <a:off x="1131566" y="4143749"/>
            <a:ext cx="2048933" cy="210264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p:cNvSpPr/>
          <p:nvPr/>
        </p:nvSpPr>
        <p:spPr>
          <a:xfrm>
            <a:off x="6883400" y="4388513"/>
            <a:ext cx="2379134" cy="16002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7"/>
          <p:cNvCxnSpPr>
            <a:stCxn id="5" idx="0"/>
            <a:endCxn id="6" idx="6"/>
          </p:cNvCxnSpPr>
          <p:nvPr/>
        </p:nvCxnSpPr>
        <p:spPr>
          <a:xfrm rot="16200000" flipH="1">
            <a:off x="5120176" y="1435722"/>
            <a:ext cx="244764" cy="5660818"/>
          </a:xfrm>
          <a:prstGeom prst="curvedConnector3">
            <a:avLst>
              <a:gd name="adj1" fmla="val -933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2"/>
            <a:endCxn id="5" idx="3"/>
          </p:cNvCxnSpPr>
          <p:nvPr/>
        </p:nvCxnSpPr>
        <p:spPr>
          <a:xfrm rot="5400000">
            <a:off x="4857604" y="3031026"/>
            <a:ext cx="257676" cy="6173051"/>
          </a:xfrm>
          <a:prstGeom prst="curvedConnector3">
            <a:avLst>
              <a:gd name="adj1" fmla="val 1887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076450" y="4384280"/>
            <a:ext cx="582084" cy="1023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227111" y="4952918"/>
            <a:ext cx="621239" cy="4080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63062" y="5396323"/>
            <a:ext cx="41909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476025" y="5382446"/>
            <a:ext cx="41909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a:off x="7145066" y="5127934"/>
            <a:ext cx="2150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a:off x="775326" y="5111000"/>
            <a:ext cx="2602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9800000">
            <a:off x="1153542" y="5322669"/>
            <a:ext cx="2150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2658533" y="4315695"/>
            <a:ext cx="1905061" cy="637223"/>
          </a:xfrm>
          <a:prstGeom prst="rect">
            <a:avLst/>
          </a:prstGeom>
        </p:spPr>
        <p:txBody>
          <a:bodyPr vert="horz">
            <a:normAutofit lnSpcReduction="10000"/>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3600" dirty="0"/>
              <a:t>x in R</a:t>
            </a:r>
            <a:r>
              <a:rPr lang="en-US" sz="3600" baseline="30000" dirty="0"/>
              <a:t>3</a:t>
            </a:r>
          </a:p>
        </p:txBody>
      </p:sp>
      <p:sp>
        <p:nvSpPr>
          <p:cNvPr id="27" name="Content Placeholder 2"/>
          <p:cNvSpPr txBox="1">
            <a:spLocks/>
          </p:cNvSpPr>
          <p:nvPr/>
        </p:nvSpPr>
        <p:spPr>
          <a:xfrm>
            <a:off x="8784668" y="4601570"/>
            <a:ext cx="1905061" cy="637223"/>
          </a:xfrm>
          <a:prstGeom prst="rect">
            <a:avLst/>
          </a:prstGeom>
        </p:spPr>
        <p:txBody>
          <a:bodyPr vert="horz">
            <a:normAutofit lnSpcReduction="10000"/>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3600" dirty="0"/>
              <a:t>y in R</a:t>
            </a:r>
            <a:r>
              <a:rPr lang="en-US" sz="3600" baseline="30000" dirty="0"/>
              <a:t>2</a:t>
            </a:r>
          </a:p>
        </p:txBody>
      </p:sp>
      <p:cxnSp>
        <p:nvCxnSpPr>
          <p:cNvPr id="28" name="Straight Arrow Connector 27"/>
          <p:cNvCxnSpPr/>
          <p:nvPr/>
        </p:nvCxnSpPr>
        <p:spPr>
          <a:xfrm>
            <a:off x="8223743" y="5370558"/>
            <a:ext cx="419236" cy="441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2"/>
          <p:cNvSpPr txBox="1">
            <a:spLocks/>
          </p:cNvSpPr>
          <p:nvPr/>
        </p:nvSpPr>
        <p:spPr>
          <a:xfrm>
            <a:off x="8703323" y="5739157"/>
            <a:ext cx="1905061" cy="637223"/>
          </a:xfrm>
          <a:prstGeom prst="rect">
            <a:avLst/>
          </a:prstGeom>
        </p:spPr>
        <p:txBody>
          <a:bodyPr vert="horz">
            <a:normAutofit lnSpcReduction="10000"/>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3600" dirty="0"/>
              <a:t>y’ in R</a:t>
            </a:r>
            <a:r>
              <a:rPr lang="en-US" sz="3600" baseline="30000" dirty="0"/>
              <a:t>2</a:t>
            </a:r>
          </a:p>
        </p:txBody>
      </p:sp>
      <p:cxnSp>
        <p:nvCxnSpPr>
          <p:cNvPr id="36" name="Straight Arrow Connector 35"/>
          <p:cNvCxnSpPr/>
          <p:nvPr/>
        </p:nvCxnSpPr>
        <p:spPr>
          <a:xfrm>
            <a:off x="2085010" y="5379413"/>
            <a:ext cx="827494" cy="50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2912504" y="5756155"/>
            <a:ext cx="1905061" cy="637223"/>
          </a:xfrm>
          <a:prstGeom prst="rect">
            <a:avLst/>
          </a:prstGeom>
        </p:spPr>
        <p:txBody>
          <a:bodyPr vert="horz">
            <a:normAutofit lnSpcReduction="10000"/>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Arial" panose="020B0604020202020204" pitchFamily="34" charset="0"/>
              <a:buNone/>
            </a:pPr>
            <a:r>
              <a:rPr lang="en-US" sz="3600" dirty="0"/>
              <a:t>x’ in R</a:t>
            </a:r>
            <a:r>
              <a:rPr lang="en-US" sz="3600" baseline="30000" dirty="0"/>
              <a:t>3</a:t>
            </a:r>
          </a:p>
        </p:txBody>
      </p:sp>
    </p:spTree>
    <p:extLst>
      <p:ext uri="{BB962C8B-B14F-4D97-AF65-F5344CB8AC3E}">
        <p14:creationId xmlns:p14="http://schemas.microsoft.com/office/powerpoint/2010/main" val="3343994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06569"/>
          </a:xfrm>
        </p:spPr>
        <p:txBody>
          <a:bodyPr/>
          <a:lstStyle/>
          <a:p>
            <a:r>
              <a:rPr lang="en-US" sz="4400" dirty="0"/>
              <a:t>Backprojection Needed in FBP &amp; Iteration</a:t>
            </a:r>
            <a:endParaRPr lang="en-US" dirty="0"/>
          </a:p>
        </p:txBody>
      </p:sp>
      <p:pic>
        <p:nvPicPr>
          <p:cNvPr id="5" name="Picture 4"/>
          <p:cNvPicPr>
            <a:picLocks noChangeAspect="1"/>
          </p:cNvPicPr>
          <p:nvPr/>
        </p:nvPicPr>
        <p:blipFill>
          <a:blip r:embed="rId2"/>
          <a:stretch>
            <a:fillRect/>
          </a:stretch>
        </p:blipFill>
        <p:spPr>
          <a:xfrm>
            <a:off x="1676402" y="2324497"/>
            <a:ext cx="4626465" cy="4133202"/>
          </a:xfrm>
          <a:prstGeom prst="rect">
            <a:avLst/>
          </a:prstGeom>
        </p:spPr>
      </p:pic>
      <p:sp>
        <p:nvSpPr>
          <p:cNvPr id="23" name="Rectangle 38"/>
          <p:cNvSpPr>
            <a:spLocks noChangeArrowheads="1"/>
          </p:cNvSpPr>
          <p:nvPr/>
        </p:nvSpPr>
        <p:spPr bwMode="auto">
          <a:xfrm>
            <a:off x="6242518" y="2338055"/>
            <a:ext cx="1274742" cy="32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676" tIns="25470" rIns="63676" bIns="25470">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eaLnBrk="1" hangingPunct="1">
              <a:lnSpc>
                <a:spcPct val="88000"/>
              </a:lnSpc>
              <a:defRPr/>
            </a:pPr>
            <a:r>
              <a:rPr lang="en-US" altLang="en-US" sz="2006">
                <a:solidFill>
                  <a:schemeClr val="tx1"/>
                </a:solidFill>
                <a:latin typeface="+mn-lt"/>
                <a:cs typeface="Times New Roman" pitchFamily="18" charset="0"/>
              </a:rPr>
              <a:t>Projection</a:t>
            </a:r>
          </a:p>
        </p:txBody>
      </p:sp>
      <p:grpSp>
        <p:nvGrpSpPr>
          <p:cNvPr id="31" name="Group 30"/>
          <p:cNvGrpSpPr/>
          <p:nvPr/>
        </p:nvGrpSpPr>
        <p:grpSpPr>
          <a:xfrm flipH="1">
            <a:off x="6650973" y="2544222"/>
            <a:ext cx="3839709" cy="3819013"/>
            <a:chOff x="4337050" y="2223095"/>
            <a:chExt cx="3834376" cy="3813709"/>
          </a:xfrm>
        </p:grpSpPr>
        <p:pic>
          <p:nvPicPr>
            <p:cNvPr id="8" name="Picture 37" descr="C:\AAA\b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87" y="3094255"/>
              <a:ext cx="2441791" cy="244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6"/>
            <p:cNvSpPr>
              <a:spLocks noChangeShapeType="1"/>
            </p:cNvSpPr>
            <p:nvPr/>
          </p:nvSpPr>
          <p:spPr bwMode="auto">
            <a:xfrm flipV="1">
              <a:off x="4337050" y="239319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0" name="Line 7"/>
            <p:cNvSpPr>
              <a:spLocks noChangeShapeType="1"/>
            </p:cNvSpPr>
            <p:nvPr/>
          </p:nvSpPr>
          <p:spPr bwMode="auto">
            <a:xfrm flipV="1">
              <a:off x="4489662" y="254580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1" name="Line 8"/>
            <p:cNvSpPr>
              <a:spLocks noChangeShapeType="1"/>
            </p:cNvSpPr>
            <p:nvPr/>
          </p:nvSpPr>
          <p:spPr bwMode="auto">
            <a:xfrm flipV="1">
              <a:off x="4642274" y="2698418"/>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2" name="Line 9"/>
            <p:cNvSpPr>
              <a:spLocks noChangeShapeType="1"/>
            </p:cNvSpPr>
            <p:nvPr/>
          </p:nvSpPr>
          <p:spPr bwMode="auto">
            <a:xfrm flipV="1">
              <a:off x="4794886" y="2851030"/>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3" name="Line 10"/>
            <p:cNvSpPr>
              <a:spLocks noChangeShapeType="1"/>
            </p:cNvSpPr>
            <p:nvPr/>
          </p:nvSpPr>
          <p:spPr bwMode="auto">
            <a:xfrm flipV="1">
              <a:off x="4947498" y="3003642"/>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4" name="Line 11"/>
            <p:cNvSpPr>
              <a:spLocks noChangeShapeType="1"/>
            </p:cNvSpPr>
            <p:nvPr/>
          </p:nvSpPr>
          <p:spPr bwMode="auto">
            <a:xfrm flipV="1">
              <a:off x="5100110" y="315625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5" name="Line 12"/>
            <p:cNvSpPr>
              <a:spLocks noChangeShapeType="1"/>
            </p:cNvSpPr>
            <p:nvPr/>
          </p:nvSpPr>
          <p:spPr bwMode="auto">
            <a:xfrm flipV="1">
              <a:off x="5252722" y="330886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6" name="Line 13"/>
            <p:cNvSpPr>
              <a:spLocks noChangeShapeType="1"/>
            </p:cNvSpPr>
            <p:nvPr/>
          </p:nvSpPr>
          <p:spPr bwMode="auto">
            <a:xfrm flipV="1">
              <a:off x="5405334" y="3461478"/>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7" name="Line 14"/>
            <p:cNvSpPr>
              <a:spLocks noChangeShapeType="1"/>
            </p:cNvSpPr>
            <p:nvPr/>
          </p:nvSpPr>
          <p:spPr bwMode="auto">
            <a:xfrm flipV="1">
              <a:off x="5557946" y="3614090"/>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8" name="Line 15"/>
            <p:cNvSpPr>
              <a:spLocks noChangeShapeType="1"/>
            </p:cNvSpPr>
            <p:nvPr/>
          </p:nvSpPr>
          <p:spPr bwMode="auto">
            <a:xfrm flipV="1">
              <a:off x="5710558" y="3766702"/>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9" name="Line 16"/>
            <p:cNvSpPr>
              <a:spLocks noChangeShapeType="1"/>
            </p:cNvSpPr>
            <p:nvPr/>
          </p:nvSpPr>
          <p:spPr bwMode="auto">
            <a:xfrm flipV="1">
              <a:off x="5863170" y="391931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20" name="Line 17"/>
            <p:cNvSpPr>
              <a:spLocks noChangeShapeType="1"/>
            </p:cNvSpPr>
            <p:nvPr/>
          </p:nvSpPr>
          <p:spPr bwMode="auto">
            <a:xfrm flipV="1">
              <a:off x="6015782" y="407192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21" name="Line 18"/>
            <p:cNvSpPr>
              <a:spLocks noChangeShapeType="1"/>
            </p:cNvSpPr>
            <p:nvPr/>
          </p:nvSpPr>
          <p:spPr bwMode="auto">
            <a:xfrm flipV="1">
              <a:off x="6168394" y="4224537"/>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grpSp>
          <p:nvGrpSpPr>
            <p:cNvPr id="22" name="Group 22"/>
            <p:cNvGrpSpPr>
              <a:grpSpLocks/>
            </p:cNvGrpSpPr>
            <p:nvPr/>
          </p:nvGrpSpPr>
          <p:grpSpPr bwMode="auto">
            <a:xfrm>
              <a:off x="6362339" y="2378886"/>
              <a:ext cx="1770935" cy="1712116"/>
              <a:chOff x="1838" y="1010"/>
              <a:chExt cx="1114" cy="1077"/>
            </a:xfrm>
          </p:grpSpPr>
          <p:grpSp>
            <p:nvGrpSpPr>
              <p:cNvPr id="25" name="Group 23"/>
              <p:cNvGrpSpPr>
                <a:grpSpLocks/>
              </p:cNvGrpSpPr>
              <p:nvPr/>
            </p:nvGrpSpPr>
            <p:grpSpPr bwMode="auto">
              <a:xfrm rot="16253419" flipH="1">
                <a:off x="2232" y="616"/>
                <a:ext cx="184" cy="972"/>
                <a:chOff x="368" y="2484"/>
                <a:chExt cx="172" cy="924"/>
              </a:xfrm>
            </p:grpSpPr>
            <p:sp>
              <p:nvSpPr>
                <p:cNvPr id="29" name="Freeform 24"/>
                <p:cNvSpPr>
                  <a:spLocks/>
                </p:cNvSpPr>
                <p:nvPr/>
              </p:nvSpPr>
              <p:spPr bwMode="auto">
                <a:xfrm>
                  <a:off x="476" y="3180"/>
                  <a:ext cx="64" cy="228"/>
                </a:xfrm>
                <a:custGeom>
                  <a:avLst/>
                  <a:gdLst>
                    <a:gd name="T0" fmla="*/ 40 w 64"/>
                    <a:gd name="T1" fmla="*/ 0 h 228"/>
                    <a:gd name="T2" fmla="*/ 4 w 64"/>
                    <a:gd name="T3" fmla="*/ 132 h 228"/>
                    <a:gd name="T4" fmla="*/ 64 w 64"/>
                    <a:gd name="T5" fmla="*/ 228 h 228"/>
                    <a:gd name="T6" fmla="*/ 0 60000 65536"/>
                    <a:gd name="T7" fmla="*/ 0 60000 65536"/>
                    <a:gd name="T8" fmla="*/ 0 60000 65536"/>
                    <a:gd name="T9" fmla="*/ 0 w 64"/>
                    <a:gd name="T10" fmla="*/ 0 h 228"/>
                    <a:gd name="T11" fmla="*/ 64 w 64"/>
                    <a:gd name="T12" fmla="*/ 228 h 228"/>
                  </a:gdLst>
                  <a:ahLst/>
                  <a:cxnLst>
                    <a:cxn ang="T6">
                      <a:pos x="T0" y="T1"/>
                    </a:cxn>
                    <a:cxn ang="T7">
                      <a:pos x="T2" y="T3"/>
                    </a:cxn>
                    <a:cxn ang="T8">
                      <a:pos x="T4" y="T5"/>
                    </a:cxn>
                  </a:cxnLst>
                  <a:rect l="T9" t="T10" r="T11" b="T12"/>
                  <a:pathLst>
                    <a:path w="64" h="228">
                      <a:moveTo>
                        <a:pt x="40" y="0"/>
                      </a:moveTo>
                      <a:cubicBezTo>
                        <a:pt x="20" y="47"/>
                        <a:pt x="0" y="94"/>
                        <a:pt x="4" y="132"/>
                      </a:cubicBezTo>
                      <a:cubicBezTo>
                        <a:pt x="8" y="170"/>
                        <a:pt x="36" y="199"/>
                        <a:pt x="64" y="228"/>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sp>
              <p:nvSpPr>
                <p:cNvPr id="30" name="Freeform 25"/>
                <p:cNvSpPr>
                  <a:spLocks/>
                </p:cNvSpPr>
                <p:nvPr/>
              </p:nvSpPr>
              <p:spPr bwMode="auto">
                <a:xfrm>
                  <a:off x="368" y="2484"/>
                  <a:ext cx="172" cy="720"/>
                </a:xfrm>
                <a:custGeom>
                  <a:avLst/>
                  <a:gdLst>
                    <a:gd name="T0" fmla="*/ 148 w 172"/>
                    <a:gd name="T1" fmla="*/ 0 h 720"/>
                    <a:gd name="T2" fmla="*/ 16 w 172"/>
                    <a:gd name="T3" fmla="*/ 264 h 720"/>
                    <a:gd name="T4" fmla="*/ 52 w 172"/>
                    <a:gd name="T5" fmla="*/ 552 h 720"/>
                    <a:gd name="T6" fmla="*/ 172 w 172"/>
                    <a:gd name="T7" fmla="*/ 720 h 720"/>
                    <a:gd name="T8" fmla="*/ 0 60000 65536"/>
                    <a:gd name="T9" fmla="*/ 0 60000 65536"/>
                    <a:gd name="T10" fmla="*/ 0 60000 65536"/>
                    <a:gd name="T11" fmla="*/ 0 60000 65536"/>
                    <a:gd name="T12" fmla="*/ 0 w 172"/>
                    <a:gd name="T13" fmla="*/ 0 h 720"/>
                    <a:gd name="T14" fmla="*/ 172 w 172"/>
                    <a:gd name="T15" fmla="*/ 720 h 720"/>
                  </a:gdLst>
                  <a:ahLst/>
                  <a:cxnLst>
                    <a:cxn ang="T8">
                      <a:pos x="T0" y="T1"/>
                    </a:cxn>
                    <a:cxn ang="T9">
                      <a:pos x="T2" y="T3"/>
                    </a:cxn>
                    <a:cxn ang="T10">
                      <a:pos x="T4" y="T5"/>
                    </a:cxn>
                    <a:cxn ang="T11">
                      <a:pos x="T6" y="T7"/>
                    </a:cxn>
                  </a:cxnLst>
                  <a:rect l="T12" t="T13" r="T14" b="T15"/>
                  <a:pathLst>
                    <a:path w="172" h="720">
                      <a:moveTo>
                        <a:pt x="148" y="0"/>
                      </a:moveTo>
                      <a:cubicBezTo>
                        <a:pt x="90" y="86"/>
                        <a:pt x="32" y="172"/>
                        <a:pt x="16" y="264"/>
                      </a:cubicBezTo>
                      <a:cubicBezTo>
                        <a:pt x="0" y="356"/>
                        <a:pt x="26" y="476"/>
                        <a:pt x="52" y="552"/>
                      </a:cubicBezTo>
                      <a:cubicBezTo>
                        <a:pt x="78" y="628"/>
                        <a:pt x="125" y="674"/>
                        <a:pt x="172" y="720"/>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grpSp>
          <p:grpSp>
            <p:nvGrpSpPr>
              <p:cNvPr id="26" name="Group 26"/>
              <p:cNvGrpSpPr>
                <a:grpSpLocks/>
              </p:cNvGrpSpPr>
              <p:nvPr/>
            </p:nvGrpSpPr>
            <p:grpSpPr bwMode="auto">
              <a:xfrm rot="-10709558">
                <a:off x="2756" y="1163"/>
                <a:ext cx="196" cy="924"/>
                <a:chOff x="368" y="2484"/>
                <a:chExt cx="172" cy="924"/>
              </a:xfrm>
            </p:grpSpPr>
            <p:sp>
              <p:nvSpPr>
                <p:cNvPr id="27" name="Freeform 27"/>
                <p:cNvSpPr>
                  <a:spLocks/>
                </p:cNvSpPr>
                <p:nvPr/>
              </p:nvSpPr>
              <p:spPr bwMode="auto">
                <a:xfrm>
                  <a:off x="476" y="3180"/>
                  <a:ext cx="64" cy="228"/>
                </a:xfrm>
                <a:custGeom>
                  <a:avLst/>
                  <a:gdLst>
                    <a:gd name="T0" fmla="*/ 40 w 64"/>
                    <a:gd name="T1" fmla="*/ 0 h 228"/>
                    <a:gd name="T2" fmla="*/ 4 w 64"/>
                    <a:gd name="T3" fmla="*/ 132 h 228"/>
                    <a:gd name="T4" fmla="*/ 64 w 64"/>
                    <a:gd name="T5" fmla="*/ 228 h 228"/>
                    <a:gd name="T6" fmla="*/ 0 60000 65536"/>
                    <a:gd name="T7" fmla="*/ 0 60000 65536"/>
                    <a:gd name="T8" fmla="*/ 0 60000 65536"/>
                    <a:gd name="T9" fmla="*/ 0 w 64"/>
                    <a:gd name="T10" fmla="*/ 0 h 228"/>
                    <a:gd name="T11" fmla="*/ 64 w 64"/>
                    <a:gd name="T12" fmla="*/ 228 h 228"/>
                  </a:gdLst>
                  <a:ahLst/>
                  <a:cxnLst>
                    <a:cxn ang="T6">
                      <a:pos x="T0" y="T1"/>
                    </a:cxn>
                    <a:cxn ang="T7">
                      <a:pos x="T2" y="T3"/>
                    </a:cxn>
                    <a:cxn ang="T8">
                      <a:pos x="T4" y="T5"/>
                    </a:cxn>
                  </a:cxnLst>
                  <a:rect l="T9" t="T10" r="T11" b="T12"/>
                  <a:pathLst>
                    <a:path w="64" h="228">
                      <a:moveTo>
                        <a:pt x="40" y="0"/>
                      </a:moveTo>
                      <a:cubicBezTo>
                        <a:pt x="20" y="47"/>
                        <a:pt x="0" y="94"/>
                        <a:pt x="4" y="132"/>
                      </a:cubicBezTo>
                      <a:cubicBezTo>
                        <a:pt x="8" y="170"/>
                        <a:pt x="36" y="199"/>
                        <a:pt x="64" y="228"/>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sp>
              <p:nvSpPr>
                <p:cNvPr id="28" name="Freeform 28"/>
                <p:cNvSpPr>
                  <a:spLocks/>
                </p:cNvSpPr>
                <p:nvPr/>
              </p:nvSpPr>
              <p:spPr bwMode="auto">
                <a:xfrm>
                  <a:off x="368" y="2484"/>
                  <a:ext cx="172" cy="720"/>
                </a:xfrm>
                <a:custGeom>
                  <a:avLst/>
                  <a:gdLst>
                    <a:gd name="T0" fmla="*/ 148 w 172"/>
                    <a:gd name="T1" fmla="*/ 0 h 720"/>
                    <a:gd name="T2" fmla="*/ 16 w 172"/>
                    <a:gd name="T3" fmla="*/ 264 h 720"/>
                    <a:gd name="T4" fmla="*/ 52 w 172"/>
                    <a:gd name="T5" fmla="*/ 552 h 720"/>
                    <a:gd name="T6" fmla="*/ 172 w 172"/>
                    <a:gd name="T7" fmla="*/ 720 h 720"/>
                    <a:gd name="T8" fmla="*/ 0 60000 65536"/>
                    <a:gd name="T9" fmla="*/ 0 60000 65536"/>
                    <a:gd name="T10" fmla="*/ 0 60000 65536"/>
                    <a:gd name="T11" fmla="*/ 0 60000 65536"/>
                    <a:gd name="T12" fmla="*/ 0 w 172"/>
                    <a:gd name="T13" fmla="*/ 0 h 720"/>
                    <a:gd name="T14" fmla="*/ 172 w 172"/>
                    <a:gd name="T15" fmla="*/ 720 h 720"/>
                  </a:gdLst>
                  <a:ahLst/>
                  <a:cxnLst>
                    <a:cxn ang="T8">
                      <a:pos x="T0" y="T1"/>
                    </a:cxn>
                    <a:cxn ang="T9">
                      <a:pos x="T2" y="T3"/>
                    </a:cxn>
                    <a:cxn ang="T10">
                      <a:pos x="T4" y="T5"/>
                    </a:cxn>
                    <a:cxn ang="T11">
                      <a:pos x="T6" y="T7"/>
                    </a:cxn>
                  </a:cxnLst>
                  <a:rect l="T12" t="T13" r="T14" b="T15"/>
                  <a:pathLst>
                    <a:path w="172" h="720">
                      <a:moveTo>
                        <a:pt x="148" y="0"/>
                      </a:moveTo>
                      <a:cubicBezTo>
                        <a:pt x="90" y="86"/>
                        <a:pt x="32" y="172"/>
                        <a:pt x="16" y="264"/>
                      </a:cubicBezTo>
                      <a:cubicBezTo>
                        <a:pt x="0" y="356"/>
                        <a:pt x="26" y="476"/>
                        <a:pt x="52" y="552"/>
                      </a:cubicBezTo>
                      <a:cubicBezTo>
                        <a:pt x="78" y="628"/>
                        <a:pt x="125" y="674"/>
                        <a:pt x="172" y="720"/>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grpSp>
        </p:grpSp>
        <p:sp>
          <p:nvSpPr>
            <p:cNvPr id="24" name="Line 19"/>
            <p:cNvSpPr>
              <a:spLocks noChangeShapeType="1"/>
            </p:cNvSpPr>
            <p:nvPr/>
          </p:nvSpPr>
          <p:spPr bwMode="auto">
            <a:xfrm>
              <a:off x="5958553" y="2223095"/>
              <a:ext cx="2212873" cy="2212873"/>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grpSp>
      <p:pic>
        <p:nvPicPr>
          <p:cNvPr id="3" name="Picture 2"/>
          <p:cNvPicPr>
            <a:picLocks noChangeAspect="1"/>
          </p:cNvPicPr>
          <p:nvPr/>
        </p:nvPicPr>
        <p:blipFill>
          <a:blip r:embed="rId4"/>
          <a:stretch>
            <a:fillRect/>
          </a:stretch>
        </p:blipFill>
        <p:spPr>
          <a:xfrm>
            <a:off x="1568150" y="5303017"/>
            <a:ext cx="3010196" cy="1135554"/>
          </a:xfrm>
          <a:prstGeom prst="rect">
            <a:avLst/>
          </a:prstGeom>
        </p:spPr>
      </p:pic>
      <p:sp>
        <p:nvSpPr>
          <p:cNvPr id="7" name="Rectangle 6"/>
          <p:cNvSpPr/>
          <p:nvPr/>
        </p:nvSpPr>
        <p:spPr bwMode="auto">
          <a:xfrm>
            <a:off x="3196373" y="3631502"/>
            <a:ext cx="228918" cy="152824"/>
          </a:xfrm>
          <a:prstGeom prst="rect">
            <a:avLst/>
          </a:prstGeom>
          <a:solidFill>
            <a:schemeClr val="bg1"/>
          </a:solidFill>
          <a:ln w="9525" cap="flat" cmpd="sng" algn="ctr">
            <a:noFill/>
            <a:prstDash val="solid"/>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algn="ctr" defTabSz="915680"/>
            <a:endParaRPr lang="en-US" sz="1803" dirty="0" err="1"/>
          </a:p>
        </p:txBody>
      </p:sp>
      <p:sp>
        <p:nvSpPr>
          <p:cNvPr id="32" name="TextBox 31"/>
          <p:cNvSpPr txBox="1"/>
          <p:nvPr/>
        </p:nvSpPr>
        <p:spPr>
          <a:xfrm>
            <a:off x="3140824" y="3505464"/>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33" name="TextBox 32"/>
          <p:cNvSpPr txBox="1"/>
          <p:nvPr/>
        </p:nvSpPr>
        <p:spPr>
          <a:xfrm>
            <a:off x="4194572" y="3197261"/>
            <a:ext cx="222697" cy="308205"/>
          </a:xfrm>
          <a:prstGeom prst="rect">
            <a:avLst/>
          </a:prstGeom>
          <a:solidFill>
            <a:schemeClr val="bg1"/>
          </a:solidFill>
        </p:spPr>
        <p:txBody>
          <a:bodyPr wrap="square" rtlCol="0">
            <a:spAutoFit/>
          </a:bodyPr>
          <a:lstStyle/>
          <a:p>
            <a:r>
              <a:rPr lang="en-US" sz="1402" dirty="0">
                <a:solidFill>
                  <a:srgbClr val="FF0000"/>
                </a:solidFill>
                <a:latin typeface="+mn-lt"/>
              </a:rPr>
              <a:t>r</a:t>
            </a:r>
          </a:p>
        </p:txBody>
      </p:sp>
      <p:sp>
        <p:nvSpPr>
          <p:cNvPr id="34" name="TextBox 33"/>
          <p:cNvSpPr txBox="1"/>
          <p:nvPr/>
        </p:nvSpPr>
        <p:spPr>
          <a:xfrm>
            <a:off x="5387434" y="3937151"/>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35" name="TextBox 34"/>
          <p:cNvSpPr txBox="1"/>
          <p:nvPr/>
        </p:nvSpPr>
        <p:spPr>
          <a:xfrm>
            <a:off x="8809452" y="2206880"/>
            <a:ext cx="244317" cy="308527"/>
          </a:xfrm>
          <a:prstGeom prst="rect">
            <a:avLst/>
          </a:prstGeom>
          <a:noFill/>
        </p:spPr>
        <p:txBody>
          <a:bodyPr wrap="none" rtlCol="0">
            <a:spAutoFit/>
          </a:bodyPr>
          <a:lstStyle/>
          <a:p>
            <a:r>
              <a:rPr lang="en-US" sz="1402" dirty="0">
                <a:solidFill>
                  <a:srgbClr val="FF0000"/>
                </a:solidFill>
                <a:latin typeface="+mn-lt"/>
              </a:rPr>
              <a:t>r</a:t>
            </a:r>
          </a:p>
        </p:txBody>
      </p:sp>
      <p:pic>
        <p:nvPicPr>
          <p:cNvPr id="37" name="Picture 36"/>
          <p:cNvPicPr>
            <a:picLocks noChangeAspect="1"/>
          </p:cNvPicPr>
          <p:nvPr/>
        </p:nvPicPr>
        <p:blipFill>
          <a:blip r:embed="rId5"/>
          <a:stretch>
            <a:fillRect/>
          </a:stretch>
        </p:blipFill>
        <p:spPr>
          <a:xfrm>
            <a:off x="3324547" y="2224445"/>
            <a:ext cx="665670" cy="401359"/>
          </a:xfrm>
          <a:prstGeom prst="rect">
            <a:avLst/>
          </a:prstGeom>
        </p:spPr>
      </p:pic>
      <p:sp>
        <p:nvSpPr>
          <p:cNvPr id="38" name="TextBox 37"/>
          <p:cNvSpPr txBox="1"/>
          <p:nvPr/>
        </p:nvSpPr>
        <p:spPr>
          <a:xfrm>
            <a:off x="3997950" y="2513192"/>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6" name="Rectangle 5"/>
          <p:cNvSpPr/>
          <p:nvPr/>
        </p:nvSpPr>
        <p:spPr>
          <a:xfrm>
            <a:off x="3140824" y="1981200"/>
            <a:ext cx="1101443" cy="56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191029" y="1344785"/>
            <a:ext cx="4562475" cy="981075"/>
          </a:xfrm>
          <a:prstGeom prst="rect">
            <a:avLst/>
          </a:prstGeom>
        </p:spPr>
      </p:pic>
    </p:spTree>
    <p:extLst>
      <p:ext uri="{BB962C8B-B14F-4D97-AF65-F5344CB8AC3E}">
        <p14:creationId xmlns:p14="http://schemas.microsoft.com/office/powerpoint/2010/main" val="54084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83124"/>
            <a:ext cx="7677150" cy="4184263"/>
          </a:xfrm>
          <a:prstGeom prst="rect">
            <a:avLst/>
          </a:prstGeom>
        </p:spPr>
      </p:pic>
      <p:sp>
        <p:nvSpPr>
          <p:cNvPr id="2" name="Title 1"/>
          <p:cNvSpPr>
            <a:spLocks noGrp="1"/>
          </p:cNvSpPr>
          <p:nvPr>
            <p:ph type="title"/>
          </p:nvPr>
        </p:nvSpPr>
        <p:spPr/>
        <p:txBody>
          <a:bodyPr/>
          <a:lstStyle/>
          <a:p>
            <a:r>
              <a:rPr lang="en-US" sz="4400" dirty="0"/>
              <a:t>Heuristically-derived SART Formula</a:t>
            </a:r>
          </a:p>
        </p:txBody>
      </p:sp>
      <p:pic>
        <p:nvPicPr>
          <p:cNvPr id="8" name="Picture 7"/>
          <p:cNvPicPr>
            <a:picLocks noChangeAspect="1"/>
          </p:cNvPicPr>
          <p:nvPr/>
        </p:nvPicPr>
        <p:blipFill>
          <a:blip r:embed="rId3"/>
          <a:stretch>
            <a:fillRect/>
          </a:stretch>
        </p:blipFill>
        <p:spPr>
          <a:xfrm>
            <a:off x="3057525" y="4226220"/>
            <a:ext cx="8794500" cy="1697827"/>
          </a:xfrm>
          <a:prstGeom prst="rect">
            <a:avLst/>
          </a:prstGeom>
        </p:spPr>
      </p:pic>
      <p:sp>
        <p:nvSpPr>
          <p:cNvPr id="9" name="TextBox 8"/>
          <p:cNvSpPr txBox="1"/>
          <p:nvPr/>
        </p:nvSpPr>
        <p:spPr>
          <a:xfrm>
            <a:off x="9383339" y="5216161"/>
            <a:ext cx="1894261" cy="461665"/>
          </a:xfrm>
          <a:prstGeom prst="rect">
            <a:avLst/>
          </a:prstGeom>
          <a:noFill/>
        </p:spPr>
        <p:txBody>
          <a:bodyPr wrap="square" rtlCol="0">
            <a:spAutoFit/>
          </a:bodyPr>
          <a:lstStyle/>
          <a:p>
            <a:pPr algn="ctr"/>
            <a:r>
              <a:rPr lang="en-US" b="1" dirty="0">
                <a:solidFill>
                  <a:srgbClr val="FF0000"/>
                </a:solidFill>
              </a:rPr>
              <a:t>Error</a:t>
            </a:r>
            <a:endParaRPr lang="en-US" sz="1600" baseline="-25000" dirty="0">
              <a:solidFill>
                <a:srgbClr val="FF0000"/>
              </a:solidFill>
            </a:endParaRPr>
          </a:p>
        </p:txBody>
      </p:sp>
      <p:sp>
        <p:nvSpPr>
          <p:cNvPr id="10" name="TextBox 9"/>
          <p:cNvSpPr txBox="1"/>
          <p:nvPr/>
        </p:nvSpPr>
        <p:spPr>
          <a:xfrm>
            <a:off x="8124795" y="3635421"/>
            <a:ext cx="3260024" cy="830997"/>
          </a:xfrm>
          <a:prstGeom prst="rect">
            <a:avLst/>
          </a:prstGeom>
          <a:noFill/>
        </p:spPr>
        <p:txBody>
          <a:bodyPr wrap="square" rtlCol="0">
            <a:spAutoFit/>
          </a:bodyPr>
          <a:lstStyle/>
          <a:p>
            <a:pPr algn="ctr"/>
            <a:r>
              <a:rPr lang="en-US" b="1" dirty="0">
                <a:solidFill>
                  <a:srgbClr val="00B050"/>
                </a:solidFill>
              </a:rPr>
              <a:t>Relative Contribution Weight</a:t>
            </a:r>
            <a:endParaRPr lang="en-US" sz="1600" baseline="-25000" dirty="0">
              <a:solidFill>
                <a:srgbClr val="00B050"/>
              </a:solidFill>
            </a:endParaRPr>
          </a:p>
        </p:txBody>
      </p:sp>
      <p:sp>
        <p:nvSpPr>
          <p:cNvPr id="11" name="TextBox 10"/>
          <p:cNvSpPr txBox="1"/>
          <p:nvPr/>
        </p:nvSpPr>
        <p:spPr>
          <a:xfrm>
            <a:off x="5771887" y="5859729"/>
            <a:ext cx="2822369" cy="830997"/>
          </a:xfrm>
          <a:prstGeom prst="rect">
            <a:avLst/>
          </a:prstGeom>
          <a:noFill/>
        </p:spPr>
        <p:txBody>
          <a:bodyPr wrap="square" rtlCol="0">
            <a:spAutoFit/>
          </a:bodyPr>
          <a:lstStyle/>
          <a:p>
            <a:pPr algn="ctr"/>
            <a:r>
              <a:rPr lang="en-US" b="1" dirty="0">
                <a:solidFill>
                  <a:srgbClr val="0000FF"/>
                </a:solidFill>
              </a:rPr>
              <a:t>Relative Rectifying Factor</a:t>
            </a:r>
            <a:endParaRPr lang="en-US" sz="1600" baseline="-25000" dirty="0">
              <a:solidFill>
                <a:srgbClr val="0000FF"/>
              </a:solidFill>
            </a:endParaRPr>
          </a:p>
        </p:txBody>
      </p:sp>
      <p:sp>
        <p:nvSpPr>
          <p:cNvPr id="12" name="Rectangle 11"/>
          <p:cNvSpPr/>
          <p:nvPr/>
        </p:nvSpPr>
        <p:spPr>
          <a:xfrm>
            <a:off x="8242784" y="4593314"/>
            <a:ext cx="835756" cy="1012624"/>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73783" y="4785755"/>
            <a:ext cx="2046661" cy="46603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65194" y="4396217"/>
            <a:ext cx="835756" cy="1371170"/>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4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955" y="225137"/>
            <a:ext cx="9802091" cy="6407727"/>
          </a:xfrm>
          <a:prstGeom prst="rect">
            <a:avLst/>
          </a:prstGeom>
        </p:spPr>
      </p:pic>
    </p:spTree>
    <p:extLst>
      <p:ext uri="{BB962C8B-B14F-4D97-AF65-F5344CB8AC3E}">
        <p14:creationId xmlns:p14="http://schemas.microsoft.com/office/powerpoint/2010/main" val="190375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Weighted Contributions</a:t>
            </a:r>
          </a:p>
        </p:txBody>
      </p:sp>
      <p:pic>
        <p:nvPicPr>
          <p:cNvPr id="4" name="Picture 3"/>
          <p:cNvPicPr>
            <a:picLocks noChangeAspect="1"/>
          </p:cNvPicPr>
          <p:nvPr/>
        </p:nvPicPr>
        <p:blipFill>
          <a:blip r:embed="rId2"/>
          <a:stretch>
            <a:fillRect/>
          </a:stretch>
        </p:blipFill>
        <p:spPr>
          <a:xfrm>
            <a:off x="785812" y="1604962"/>
            <a:ext cx="4333875" cy="3971925"/>
          </a:xfrm>
          <a:prstGeom prst="rect">
            <a:avLst/>
          </a:prstGeom>
        </p:spPr>
      </p:pic>
      <p:pic>
        <p:nvPicPr>
          <p:cNvPr id="5" name="Picture 4"/>
          <p:cNvPicPr>
            <a:picLocks noChangeAspect="1"/>
          </p:cNvPicPr>
          <p:nvPr/>
        </p:nvPicPr>
        <p:blipFill>
          <a:blip r:embed="rId3"/>
          <a:stretch>
            <a:fillRect/>
          </a:stretch>
        </p:blipFill>
        <p:spPr>
          <a:xfrm>
            <a:off x="5888425" y="1650399"/>
            <a:ext cx="5349098" cy="3881049"/>
          </a:xfrm>
          <a:prstGeom prst="rect">
            <a:avLst/>
          </a:prstGeom>
        </p:spPr>
      </p:pic>
      <p:sp>
        <p:nvSpPr>
          <p:cNvPr id="7" name="Content Placeholder 3"/>
          <p:cNvSpPr txBox="1">
            <a:spLocks noGrp="1"/>
          </p:cNvSpPr>
          <p:nvPr>
            <p:ph idx="1"/>
          </p:nvPr>
        </p:nvSpPr>
        <p:spPr>
          <a:xfrm>
            <a:off x="1085191" y="5607977"/>
            <a:ext cx="11008687" cy="1043876"/>
          </a:xfrm>
          <a:prstGeom prst="rect">
            <a:avLst/>
          </a:prstGeom>
          <a:noFill/>
        </p:spPr>
        <p:txBody>
          <a:bodyPr wrap="square" rtlCol="0">
            <a:spAutoFit/>
          </a:bodyPr>
          <a:lstStyle/>
          <a:p>
            <a:pPr marL="0" indent="0">
              <a:buNone/>
            </a:pPr>
            <a:r>
              <a:rPr lang="en-US" sz="2800" b="1" dirty="0"/>
              <a:t>Pixels contributed to a datum with different weights</a:t>
            </a:r>
          </a:p>
          <a:p>
            <a:pPr marL="0" indent="0">
              <a:buNone/>
            </a:pPr>
            <a:r>
              <a:rPr lang="en-US" sz="2800" dirty="0">
                <a:solidFill>
                  <a:srgbClr val="FF0000"/>
                </a:solidFill>
              </a:rPr>
              <a:t>Error correction-based updates should use the same weights</a:t>
            </a:r>
            <a:endParaRPr lang="en-US" sz="2800" b="1" dirty="0">
              <a:solidFill>
                <a:srgbClr val="FF0000"/>
              </a:solidFill>
            </a:endParaRPr>
          </a:p>
        </p:txBody>
      </p:sp>
      <p:pic>
        <p:nvPicPr>
          <p:cNvPr id="3" name="Picture 2"/>
          <p:cNvPicPr>
            <a:picLocks noChangeAspect="1"/>
          </p:cNvPicPr>
          <p:nvPr/>
        </p:nvPicPr>
        <p:blipFill>
          <a:blip r:embed="rId4"/>
          <a:stretch>
            <a:fillRect/>
          </a:stretch>
        </p:blipFill>
        <p:spPr>
          <a:xfrm>
            <a:off x="2405063" y="4391025"/>
            <a:ext cx="152400" cy="295275"/>
          </a:xfrm>
          <a:prstGeom prst="rect">
            <a:avLst/>
          </a:prstGeom>
        </p:spPr>
      </p:pic>
      <p:pic>
        <p:nvPicPr>
          <p:cNvPr id="6" name="Picture 5"/>
          <p:cNvPicPr>
            <a:picLocks noChangeAspect="1"/>
          </p:cNvPicPr>
          <p:nvPr/>
        </p:nvPicPr>
        <p:blipFill>
          <a:blip r:embed="rId5"/>
          <a:stretch>
            <a:fillRect/>
          </a:stretch>
        </p:blipFill>
        <p:spPr>
          <a:xfrm>
            <a:off x="4171949" y="1943101"/>
            <a:ext cx="95251" cy="196852"/>
          </a:xfrm>
          <a:prstGeom prst="rect">
            <a:avLst/>
          </a:prstGeom>
        </p:spPr>
      </p:pic>
    </p:spTree>
    <p:extLst>
      <p:ext uri="{BB962C8B-B14F-4D97-AF65-F5344CB8AC3E}">
        <p14:creationId xmlns:p14="http://schemas.microsoft.com/office/powerpoint/2010/main" val="447216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Reconstruction from Sparse Data</a:t>
            </a:r>
            <a:endParaRPr lang="zh-CN" altLang="en-US" sz="4400" dirty="0"/>
          </a:p>
        </p:txBody>
      </p:sp>
      <p:cxnSp>
        <p:nvCxnSpPr>
          <p:cNvPr id="6" name="肘形连接符 49"/>
          <p:cNvCxnSpPr>
            <a:stCxn id="75" idx="2"/>
            <a:endCxn id="64" idx="4"/>
          </p:cNvCxnSpPr>
          <p:nvPr/>
        </p:nvCxnSpPr>
        <p:spPr>
          <a:xfrm rot="5400000" flipH="1" flipV="1">
            <a:off x="3800057" y="2375989"/>
            <a:ext cx="354242" cy="4758212"/>
          </a:xfrm>
          <a:prstGeom prst="bentConnector3">
            <a:avLst>
              <a:gd name="adj1" fmla="val -10256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对象 153"/>
          <p:cNvGraphicFramePr>
            <a:graphicFrameLocks noChangeAspect="1"/>
          </p:cNvGraphicFramePr>
          <p:nvPr>
            <p:extLst>
              <p:ext uri="{D42A27DB-BD31-4B8C-83A1-F6EECF244321}">
                <p14:modId xmlns:p14="http://schemas.microsoft.com/office/powerpoint/2010/main" val="3419763605"/>
              </p:ext>
            </p:extLst>
          </p:nvPr>
        </p:nvGraphicFramePr>
        <p:xfrm>
          <a:off x="6839593" y="1766093"/>
          <a:ext cx="491318" cy="442187"/>
        </p:xfrm>
        <a:graphic>
          <a:graphicData uri="http://schemas.openxmlformats.org/presentationml/2006/ole">
            <mc:AlternateContent xmlns:mc="http://schemas.openxmlformats.org/markup-compatibility/2006">
              <mc:Choice xmlns:v="urn:schemas-microsoft-com:vml" Requires="v">
                <p:oleObj name="Equation" r:id="rId2" imgW="253800" imgH="228600" progId="Equation.DSMT4">
                  <p:embed/>
                </p:oleObj>
              </mc:Choice>
              <mc:Fallback>
                <p:oleObj name="Equation" r:id="rId2" imgW="253800" imgH="228600" progId="Equation.DSMT4">
                  <p:embed/>
                  <p:pic>
                    <p:nvPicPr>
                      <p:cNvPr id="7" name="对象 153"/>
                      <p:cNvPicPr/>
                      <p:nvPr/>
                    </p:nvPicPr>
                    <p:blipFill>
                      <a:blip r:embed="rId3"/>
                      <a:stretch>
                        <a:fillRect/>
                      </a:stretch>
                    </p:blipFill>
                    <p:spPr>
                      <a:xfrm>
                        <a:off x="6839593" y="1766093"/>
                        <a:ext cx="491318" cy="442187"/>
                      </a:xfrm>
                      <a:prstGeom prst="rect">
                        <a:avLst/>
                      </a:prstGeom>
                      <a:solidFill>
                        <a:schemeClr val="bg1"/>
                      </a:solidFill>
                    </p:spPr>
                  </p:pic>
                </p:oleObj>
              </mc:Fallback>
            </mc:AlternateContent>
          </a:graphicData>
        </a:graphic>
      </p:graphicFrame>
      <p:pic>
        <p:nvPicPr>
          <p:cNvPr id="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0955" y="1835799"/>
            <a:ext cx="1204401" cy="1238664"/>
          </a:xfrm>
          <a:prstGeom prst="rect">
            <a:avLst/>
          </a:prstGeom>
          <a:ln w="38100">
            <a:solidFill>
              <a:srgbClr val="0000FF"/>
            </a:solidFill>
          </a:ln>
        </p:spPr>
      </p:pic>
      <p:cxnSp>
        <p:nvCxnSpPr>
          <p:cNvPr id="9" name="直接箭头连接符 9"/>
          <p:cNvCxnSpPr/>
          <p:nvPr/>
        </p:nvCxnSpPr>
        <p:spPr>
          <a:xfrm flipV="1">
            <a:off x="1049671" y="2165475"/>
            <a:ext cx="230652" cy="1"/>
          </a:xfrm>
          <a:prstGeom prst="straightConnector1">
            <a:avLst/>
          </a:prstGeom>
          <a:ln w="1270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pic>
        <p:nvPicPr>
          <p:cNvPr id="10" name="Picture 698" descr="Image result for x-ray ct sino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167" y="1818413"/>
            <a:ext cx="1101661" cy="1236674"/>
          </a:xfrm>
          <a:prstGeom prst="rect">
            <a:avLst/>
          </a:prstGeom>
          <a:noFill/>
          <a:ln w="12700">
            <a:solidFill>
              <a:srgbClr val="FF0000"/>
            </a:solidFill>
          </a:ln>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50276" y="1816422"/>
            <a:ext cx="1229440" cy="1240656"/>
            <a:chOff x="229552" y="3090569"/>
            <a:chExt cx="1623516" cy="3498296"/>
          </a:xfrm>
        </p:grpSpPr>
        <p:cxnSp>
          <p:nvCxnSpPr>
            <p:cNvPr id="12" name="Straight Connector 11"/>
            <p:cNvCxnSpPr/>
            <p:nvPr/>
          </p:nvCxnSpPr>
          <p:spPr>
            <a:xfrm>
              <a:off x="229552" y="30905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29552" y="32426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9552" y="33947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9552" y="35468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9552" y="36989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9552" y="38510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9552" y="40031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9552" y="41552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9552" y="43073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9552" y="44594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9552" y="46115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9552" y="47636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29552" y="49157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9552" y="50678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9552" y="52199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9552" y="53720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9552" y="55241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9552" y="56762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29552" y="58283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9552" y="59804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29552" y="61325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9552" y="62846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29552" y="64367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29552" y="6588865"/>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11"/>
          <p:cNvSpPr txBox="1"/>
          <p:nvPr/>
        </p:nvSpPr>
        <p:spPr>
          <a:xfrm>
            <a:off x="3581385" y="2138359"/>
            <a:ext cx="441490" cy="584775"/>
          </a:xfrm>
          <a:prstGeom prst="rect">
            <a:avLst/>
          </a:prstGeom>
          <a:no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37" name="直接箭头连接符 77"/>
          <p:cNvCxnSpPr/>
          <p:nvPr/>
        </p:nvCxnSpPr>
        <p:spPr>
          <a:xfrm flipV="1">
            <a:off x="1739542" y="2479784"/>
            <a:ext cx="232593" cy="2398"/>
          </a:xfrm>
          <a:prstGeom prst="straightConnector1">
            <a:avLst/>
          </a:prstGeom>
          <a:ln w="6350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接箭头连接符 78"/>
          <p:cNvCxnSpPr/>
          <p:nvPr/>
        </p:nvCxnSpPr>
        <p:spPr>
          <a:xfrm flipV="1">
            <a:off x="2578248" y="2490274"/>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sp>
        <p:nvSpPr>
          <p:cNvPr id="39" name="矩形 90"/>
          <p:cNvSpPr>
            <a:spLocks noChangeAspect="1"/>
          </p:cNvSpPr>
          <p:nvPr/>
        </p:nvSpPr>
        <p:spPr>
          <a:xfrm>
            <a:off x="1987995" y="2331025"/>
            <a:ext cx="587688"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r>
              <a:rPr kumimoji="0" lang="en-US" altLang="zh-CN" sz="1100" b="0" i="0" u="none" strike="noStrike" kern="1200" cap="none" spc="0" normalizeH="0" baseline="3000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st</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40" name="直接箭头连接符 91"/>
          <p:cNvCxnSpPr/>
          <p:nvPr/>
        </p:nvCxnSpPr>
        <p:spPr>
          <a:xfrm flipV="1">
            <a:off x="3413586" y="2483125"/>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接箭头连接符 93"/>
          <p:cNvCxnSpPr/>
          <p:nvPr/>
        </p:nvCxnSpPr>
        <p:spPr>
          <a:xfrm flipV="1">
            <a:off x="4040044" y="2488639"/>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直接箭头连接符 102"/>
          <p:cNvCxnSpPr/>
          <p:nvPr/>
        </p:nvCxnSpPr>
        <p:spPr>
          <a:xfrm flipV="1">
            <a:off x="4874507" y="2491038"/>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接箭头连接符 134"/>
          <p:cNvCxnSpPr/>
          <p:nvPr/>
        </p:nvCxnSpPr>
        <p:spPr>
          <a:xfrm flipV="1">
            <a:off x="7132392" y="2472885"/>
            <a:ext cx="230652" cy="1"/>
          </a:xfrm>
          <a:prstGeom prst="straightConnector1">
            <a:avLst/>
          </a:prstGeom>
          <a:ln w="6350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aphicFrame>
        <p:nvGraphicFramePr>
          <p:cNvPr id="44" name="对象 139"/>
          <p:cNvGraphicFramePr>
            <a:graphicFrameLocks noChangeAspect="1"/>
          </p:cNvGraphicFramePr>
          <p:nvPr>
            <p:extLst>
              <p:ext uri="{D42A27DB-BD31-4B8C-83A1-F6EECF244321}">
                <p14:modId xmlns:p14="http://schemas.microsoft.com/office/powerpoint/2010/main" val="2858096658"/>
              </p:ext>
            </p:extLst>
          </p:nvPr>
        </p:nvGraphicFramePr>
        <p:xfrm>
          <a:off x="1847599" y="1697886"/>
          <a:ext cx="368488" cy="442186"/>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44" name="对象 139"/>
                      <p:cNvPicPr/>
                      <p:nvPr/>
                    </p:nvPicPr>
                    <p:blipFill>
                      <a:blip r:embed="rId7"/>
                      <a:stretch>
                        <a:fillRect/>
                      </a:stretch>
                    </p:blipFill>
                    <p:spPr>
                      <a:xfrm>
                        <a:off x="1847599" y="1697886"/>
                        <a:ext cx="368488" cy="442186"/>
                      </a:xfrm>
                      <a:prstGeom prst="rect">
                        <a:avLst/>
                      </a:prstGeom>
                      <a:noFill/>
                    </p:spPr>
                  </p:pic>
                </p:oleObj>
              </mc:Fallback>
            </mc:AlternateContent>
          </a:graphicData>
        </a:graphic>
      </p:graphicFrame>
      <p:cxnSp>
        <p:nvCxnSpPr>
          <p:cNvPr id="45" name="直接箭头连接符 104"/>
          <p:cNvCxnSpPr/>
          <p:nvPr/>
        </p:nvCxnSpPr>
        <p:spPr>
          <a:xfrm flipV="1">
            <a:off x="6324839" y="2485046"/>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 name="直接箭头连接符 106"/>
          <p:cNvCxnSpPr/>
          <p:nvPr/>
        </p:nvCxnSpPr>
        <p:spPr>
          <a:xfrm flipV="1">
            <a:off x="5489032" y="2485046"/>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sp>
        <p:nvSpPr>
          <p:cNvPr id="47" name="文本框 148"/>
          <p:cNvSpPr txBox="1"/>
          <p:nvPr/>
        </p:nvSpPr>
        <p:spPr>
          <a:xfrm>
            <a:off x="3341724" y="3059150"/>
            <a:ext cx="2467343"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rPr>
              <a:t>Iteration-inspired Layer</a:t>
            </a:r>
            <a:endParaRPr kumimoji="0" lang="zh-CN" altLang="en-US" sz="16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8" name="文本框 155"/>
          <p:cNvSpPr txBox="1"/>
          <p:nvPr/>
        </p:nvSpPr>
        <p:spPr>
          <a:xfrm>
            <a:off x="5036496" y="2133901"/>
            <a:ext cx="441490" cy="584775"/>
          </a:xfrm>
          <a:prstGeom prst="rect">
            <a:avLst/>
          </a:prstGeom>
          <a:no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9" name="文本框 148"/>
          <p:cNvSpPr txBox="1"/>
          <p:nvPr/>
        </p:nvSpPr>
        <p:spPr>
          <a:xfrm>
            <a:off x="100376" y="1490275"/>
            <a:ext cx="2178802"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Under-sampled Data</a:t>
            </a:r>
            <a:endParaRPr kumimoji="0" lang="zh-CN" altLang="en-US" sz="16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0" name="文本框 148"/>
          <p:cNvSpPr txBox="1"/>
          <p:nvPr/>
        </p:nvSpPr>
        <p:spPr>
          <a:xfrm>
            <a:off x="7171624" y="1454181"/>
            <a:ext cx="1688283"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Arial" panose="020B0604020202020204" pitchFamily="34" charset="0"/>
              </a:rPr>
              <a:t>Reconstruction</a:t>
            </a:r>
          </a:p>
        </p:txBody>
      </p:sp>
      <p:sp>
        <p:nvSpPr>
          <p:cNvPr id="51" name="矩形 88"/>
          <p:cNvSpPr>
            <a:spLocks noChangeAspect="1"/>
          </p:cNvSpPr>
          <p:nvPr/>
        </p:nvSpPr>
        <p:spPr>
          <a:xfrm>
            <a:off x="2812967" y="2328863"/>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a:t>
            </a:r>
            <a:r>
              <a:rPr kumimoji="0" lang="en-US" altLang="zh-CN" sz="1100" b="0" i="0" u="none" strike="noStrike" kern="1200" cap="none" spc="0" normalizeH="0" baseline="3000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nd</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2" name="矩形 89"/>
          <p:cNvSpPr>
            <a:spLocks noChangeAspect="1"/>
          </p:cNvSpPr>
          <p:nvPr/>
        </p:nvSpPr>
        <p:spPr>
          <a:xfrm>
            <a:off x="4281551" y="2332154"/>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a:t>
            </a:r>
            <a:r>
              <a:rPr kumimoji="0" lang="en-US" altLang="zh-CN" sz="11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3" name="矩形 98"/>
          <p:cNvSpPr>
            <a:spLocks noChangeAspect="1"/>
          </p:cNvSpPr>
          <p:nvPr/>
        </p:nvSpPr>
        <p:spPr>
          <a:xfrm>
            <a:off x="5747091" y="2319707"/>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(T-1)-</a:t>
            </a:r>
            <a:r>
              <a:rPr kumimoji="0" lang="en-US" altLang="zh-CN" sz="11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4" name="矩形 100"/>
          <p:cNvSpPr>
            <a:spLocks noChangeAspect="1"/>
          </p:cNvSpPr>
          <p:nvPr/>
        </p:nvSpPr>
        <p:spPr>
          <a:xfrm>
            <a:off x="6545750" y="2328863"/>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a:t>
            </a:r>
            <a:r>
              <a:rPr kumimoji="0" lang="en-US" altLang="zh-CN" sz="11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55" name="直接箭头连接符 190"/>
          <p:cNvCxnSpPr>
            <a:stCxn id="75" idx="3"/>
            <a:endCxn id="59" idx="1"/>
          </p:cNvCxnSpPr>
          <p:nvPr/>
        </p:nvCxnSpPr>
        <p:spPr>
          <a:xfrm flipV="1">
            <a:off x="2200272" y="3940648"/>
            <a:ext cx="854450" cy="38936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191"/>
          <p:cNvCxnSpPr>
            <a:stCxn id="59" idx="3"/>
            <a:endCxn id="64" idx="2"/>
          </p:cNvCxnSpPr>
          <p:nvPr/>
        </p:nvCxnSpPr>
        <p:spPr>
          <a:xfrm>
            <a:off x="4634829" y="3940648"/>
            <a:ext cx="1490841" cy="406711"/>
          </a:xfrm>
          <a:prstGeom prst="line">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195"/>
          <p:cNvCxnSpPr>
            <a:stCxn id="64" idx="6"/>
            <a:endCxn id="76" idx="1"/>
          </p:cNvCxnSpPr>
          <p:nvPr/>
        </p:nvCxnSpPr>
        <p:spPr>
          <a:xfrm flipV="1">
            <a:off x="6586900" y="4346928"/>
            <a:ext cx="428938" cy="4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4"/>
          <p:cNvGrpSpPr/>
          <p:nvPr/>
        </p:nvGrpSpPr>
        <p:grpSpPr>
          <a:xfrm>
            <a:off x="3054724" y="3738363"/>
            <a:ext cx="1580105" cy="404568"/>
            <a:chOff x="6847472" y="2382439"/>
            <a:chExt cx="1911927" cy="489527"/>
          </a:xfrm>
          <a:solidFill>
            <a:srgbClr val="FF0000"/>
          </a:solidFill>
        </p:grpSpPr>
        <p:sp>
          <p:nvSpPr>
            <p:cNvPr id="59" name="矩形 111"/>
            <p:cNvSpPr/>
            <p:nvPr/>
          </p:nvSpPr>
          <p:spPr>
            <a:xfrm>
              <a:off x="6847472" y="2382439"/>
              <a:ext cx="1911927" cy="489527"/>
            </a:xfrm>
            <a:prstGeom prst="rect">
              <a:avLst/>
            </a:prstGeom>
            <a:grp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aphicFrame>
          <p:nvGraphicFramePr>
            <p:cNvPr id="60" name="对象 196"/>
            <p:cNvGraphicFramePr>
              <a:graphicFrameLocks noChangeAspect="1"/>
            </p:cNvGraphicFramePr>
            <p:nvPr/>
          </p:nvGraphicFramePr>
          <p:xfrm>
            <a:off x="6964902" y="2453932"/>
            <a:ext cx="1714500" cy="342900"/>
          </p:xfrm>
          <a:graphic>
            <a:graphicData uri="http://schemas.openxmlformats.org/presentationml/2006/ole">
              <mc:AlternateContent xmlns:mc="http://schemas.openxmlformats.org/markup-compatibility/2006">
                <mc:Choice xmlns:v="urn:schemas-microsoft-com:vml" Requires="v">
                  <p:oleObj name="Equation" r:id="rId8" imgW="1714320" imgH="342720" progId="Equation.DSMT4">
                    <p:embed/>
                  </p:oleObj>
                </mc:Choice>
                <mc:Fallback>
                  <p:oleObj name="Equation" r:id="rId8" imgW="1714320" imgH="342720" progId="Equation.DSMT4">
                    <p:embed/>
                    <p:pic>
                      <p:nvPicPr>
                        <p:cNvPr id="60" name="对象 196"/>
                        <p:cNvPicPr/>
                        <p:nvPr/>
                      </p:nvPicPr>
                      <p:blipFill>
                        <a:blip r:embed="rId9"/>
                        <a:stretch>
                          <a:fillRect/>
                        </a:stretch>
                      </p:blipFill>
                      <p:spPr>
                        <a:xfrm>
                          <a:off x="6964902" y="2453932"/>
                          <a:ext cx="1714500" cy="342900"/>
                        </a:xfrm>
                        <a:prstGeom prst="rect">
                          <a:avLst/>
                        </a:prstGeom>
                      </p:spPr>
                    </p:pic>
                  </p:oleObj>
                </mc:Fallback>
              </mc:AlternateContent>
            </a:graphicData>
          </a:graphic>
        </p:graphicFrame>
      </p:grpSp>
      <p:graphicFrame>
        <p:nvGraphicFramePr>
          <p:cNvPr id="61" name="对象 203"/>
          <p:cNvGraphicFramePr>
            <a:graphicFrameLocks noChangeAspect="1"/>
          </p:cNvGraphicFramePr>
          <p:nvPr>
            <p:extLst>
              <p:ext uri="{D42A27DB-BD31-4B8C-83A1-F6EECF244321}">
                <p14:modId xmlns:p14="http://schemas.microsoft.com/office/powerpoint/2010/main" val="1184572252"/>
              </p:ext>
            </p:extLst>
          </p:nvPr>
        </p:nvGraphicFramePr>
        <p:xfrm>
          <a:off x="1106040" y="4952069"/>
          <a:ext cx="325372" cy="262397"/>
        </p:xfrm>
        <a:graphic>
          <a:graphicData uri="http://schemas.openxmlformats.org/presentationml/2006/ole">
            <mc:AlternateContent xmlns:mc="http://schemas.openxmlformats.org/markup-compatibility/2006">
              <mc:Choice xmlns:v="urn:schemas-microsoft-com:vml" Requires="v">
                <p:oleObj name="Equation" r:id="rId10" imgW="393480" imgH="317160" progId="Equation.DSMT4">
                  <p:embed/>
                </p:oleObj>
              </mc:Choice>
              <mc:Fallback>
                <p:oleObj name="Equation" r:id="rId10" imgW="393480" imgH="317160" progId="Equation.DSMT4">
                  <p:embed/>
                  <p:pic>
                    <p:nvPicPr>
                      <p:cNvPr id="61" name="对象 203"/>
                      <p:cNvPicPr/>
                      <p:nvPr/>
                    </p:nvPicPr>
                    <p:blipFill>
                      <a:blip r:embed="rId11"/>
                      <a:stretch>
                        <a:fillRect/>
                      </a:stretch>
                    </p:blipFill>
                    <p:spPr>
                      <a:xfrm>
                        <a:off x="1106040" y="4952069"/>
                        <a:ext cx="325372" cy="262397"/>
                      </a:xfrm>
                      <a:prstGeom prst="rect">
                        <a:avLst/>
                      </a:prstGeom>
                    </p:spPr>
                  </p:pic>
                </p:oleObj>
              </mc:Fallback>
            </mc:AlternateContent>
          </a:graphicData>
        </a:graphic>
      </p:graphicFrame>
      <p:graphicFrame>
        <p:nvGraphicFramePr>
          <p:cNvPr id="62" name="对象 204"/>
          <p:cNvGraphicFramePr>
            <a:graphicFrameLocks noChangeAspect="1"/>
          </p:cNvGraphicFramePr>
          <p:nvPr>
            <p:extLst>
              <p:ext uri="{D42A27DB-BD31-4B8C-83A1-F6EECF244321}">
                <p14:modId xmlns:p14="http://schemas.microsoft.com/office/powerpoint/2010/main" val="2657374006"/>
              </p:ext>
            </p:extLst>
          </p:nvPr>
        </p:nvGraphicFramePr>
        <p:xfrm>
          <a:off x="7525596" y="4952069"/>
          <a:ext cx="199421" cy="262397"/>
        </p:xfrm>
        <a:graphic>
          <a:graphicData uri="http://schemas.openxmlformats.org/presentationml/2006/ole">
            <mc:AlternateContent xmlns:mc="http://schemas.openxmlformats.org/markup-compatibility/2006">
              <mc:Choice xmlns:v="urn:schemas-microsoft-com:vml" Requires="v">
                <p:oleObj name="Equation" r:id="rId12" imgW="241200" imgH="317160" progId="Equation.DSMT4">
                  <p:embed/>
                </p:oleObj>
              </mc:Choice>
              <mc:Fallback>
                <p:oleObj name="Equation" r:id="rId12" imgW="241200" imgH="317160" progId="Equation.DSMT4">
                  <p:embed/>
                  <p:pic>
                    <p:nvPicPr>
                      <p:cNvPr id="62" name="对象 204"/>
                      <p:cNvPicPr/>
                      <p:nvPr/>
                    </p:nvPicPr>
                    <p:blipFill>
                      <a:blip r:embed="rId13"/>
                      <a:stretch>
                        <a:fillRect/>
                      </a:stretch>
                    </p:blipFill>
                    <p:spPr>
                      <a:xfrm>
                        <a:off x="7525596" y="4952069"/>
                        <a:ext cx="199421" cy="262397"/>
                      </a:xfrm>
                      <a:prstGeom prst="rect">
                        <a:avLst/>
                      </a:prstGeom>
                    </p:spPr>
                  </p:pic>
                </p:oleObj>
              </mc:Fallback>
            </mc:AlternateContent>
          </a:graphicData>
        </a:graphic>
      </p:graphicFrame>
      <p:grpSp>
        <p:nvGrpSpPr>
          <p:cNvPr id="63" name="组合 7"/>
          <p:cNvGrpSpPr/>
          <p:nvPr/>
        </p:nvGrpSpPr>
        <p:grpSpPr>
          <a:xfrm>
            <a:off x="6125669" y="4116743"/>
            <a:ext cx="461231" cy="461231"/>
            <a:chOff x="10767979" y="4086369"/>
            <a:chExt cx="558090" cy="558090"/>
          </a:xfrm>
          <a:solidFill>
            <a:srgbClr val="00B050"/>
          </a:solidFill>
        </p:grpSpPr>
        <p:sp>
          <p:nvSpPr>
            <p:cNvPr id="64" name="椭圆 119"/>
            <p:cNvSpPr>
              <a:spLocks noChangeAspect="1"/>
            </p:cNvSpPr>
            <p:nvPr/>
          </p:nvSpPr>
          <p:spPr>
            <a:xfrm>
              <a:off x="10767979" y="4086369"/>
              <a:ext cx="558090" cy="5580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aphicFrame>
          <p:nvGraphicFramePr>
            <p:cNvPr id="65" name="对象 205"/>
            <p:cNvGraphicFramePr>
              <a:graphicFrameLocks noChangeAspect="1"/>
            </p:cNvGraphicFramePr>
            <p:nvPr/>
          </p:nvGraphicFramePr>
          <p:xfrm>
            <a:off x="10932724" y="4226479"/>
            <a:ext cx="228600" cy="279400"/>
          </p:xfrm>
          <a:graphic>
            <a:graphicData uri="http://schemas.openxmlformats.org/presentationml/2006/ole">
              <mc:AlternateContent xmlns:mc="http://schemas.openxmlformats.org/markup-compatibility/2006">
                <mc:Choice xmlns:v="urn:schemas-microsoft-com:vml" Requires="v">
                  <p:oleObj name="Equation" r:id="rId14" imgW="228600" imgH="279360" progId="Equation.DSMT4">
                    <p:embed/>
                  </p:oleObj>
                </mc:Choice>
                <mc:Fallback>
                  <p:oleObj name="Equation" r:id="rId14" imgW="228600" imgH="279360" progId="Equation.DSMT4">
                    <p:embed/>
                    <p:pic>
                      <p:nvPicPr>
                        <p:cNvPr id="65" name="对象 205"/>
                        <p:cNvPicPr/>
                        <p:nvPr/>
                      </p:nvPicPr>
                      <p:blipFill>
                        <a:blip r:embed="rId15"/>
                        <a:stretch>
                          <a:fillRect/>
                        </a:stretch>
                      </p:blipFill>
                      <p:spPr>
                        <a:xfrm>
                          <a:off x="10932724" y="4226479"/>
                          <a:ext cx="228600" cy="279400"/>
                        </a:xfrm>
                        <a:prstGeom prst="rect">
                          <a:avLst/>
                        </a:prstGeom>
                      </p:spPr>
                    </p:pic>
                  </p:oleObj>
                </mc:Fallback>
              </mc:AlternateContent>
            </a:graphicData>
          </a:graphic>
        </p:graphicFrame>
      </p:grpSp>
      <p:graphicFrame>
        <p:nvGraphicFramePr>
          <p:cNvPr id="66" name="对象 211"/>
          <p:cNvGraphicFramePr>
            <a:graphicFrameLocks noChangeAspect="1"/>
          </p:cNvGraphicFramePr>
          <p:nvPr>
            <p:extLst>
              <p:ext uri="{D42A27DB-BD31-4B8C-83A1-F6EECF244321}">
                <p14:modId xmlns:p14="http://schemas.microsoft.com/office/powerpoint/2010/main" val="3715624724"/>
              </p:ext>
            </p:extLst>
          </p:nvPr>
        </p:nvGraphicFramePr>
        <p:xfrm>
          <a:off x="5837326" y="4067386"/>
          <a:ext cx="115455" cy="115455"/>
        </p:xfrm>
        <a:graphic>
          <a:graphicData uri="http://schemas.openxmlformats.org/presentationml/2006/ole">
            <mc:AlternateContent xmlns:mc="http://schemas.openxmlformats.org/markup-compatibility/2006">
              <mc:Choice xmlns:v="urn:schemas-microsoft-com:vml" Requires="v">
                <p:oleObj name="Equation" r:id="rId16" imgW="139680" imgH="139680" progId="Equation.DSMT4">
                  <p:embed/>
                </p:oleObj>
              </mc:Choice>
              <mc:Fallback>
                <p:oleObj name="Equation" r:id="rId16" imgW="139680" imgH="139680" progId="Equation.DSMT4">
                  <p:embed/>
                  <p:pic>
                    <p:nvPicPr>
                      <p:cNvPr id="66" name="对象 211"/>
                      <p:cNvPicPr/>
                      <p:nvPr/>
                    </p:nvPicPr>
                    <p:blipFill>
                      <a:blip r:embed="rId17"/>
                      <a:stretch>
                        <a:fillRect/>
                      </a:stretch>
                    </p:blipFill>
                    <p:spPr>
                      <a:xfrm>
                        <a:off x="5837326" y="4067386"/>
                        <a:ext cx="115455" cy="115455"/>
                      </a:xfrm>
                      <a:prstGeom prst="rect">
                        <a:avLst/>
                      </a:prstGeom>
                    </p:spPr>
                  </p:pic>
                </p:oleObj>
              </mc:Fallback>
            </mc:AlternateContent>
          </a:graphicData>
        </a:graphic>
      </p:graphicFrame>
      <p:cxnSp>
        <p:nvCxnSpPr>
          <p:cNvPr id="67" name="肘形连接符 53"/>
          <p:cNvCxnSpPr>
            <a:stCxn id="75" idx="0"/>
            <a:endCxn id="64" idx="0"/>
          </p:cNvCxnSpPr>
          <p:nvPr/>
        </p:nvCxnSpPr>
        <p:spPr>
          <a:xfrm rot="16200000" flipH="1">
            <a:off x="3782716" y="1543172"/>
            <a:ext cx="388927" cy="4758212"/>
          </a:xfrm>
          <a:prstGeom prst="bentConnector3">
            <a:avLst>
              <a:gd name="adj1" fmla="val -485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对象 229"/>
          <p:cNvGraphicFramePr>
            <a:graphicFrameLocks noChangeAspect="1"/>
          </p:cNvGraphicFramePr>
          <p:nvPr>
            <p:extLst>
              <p:ext uri="{D42A27DB-BD31-4B8C-83A1-F6EECF244321}">
                <p14:modId xmlns:p14="http://schemas.microsoft.com/office/powerpoint/2010/main" val="4246617275"/>
              </p:ext>
            </p:extLst>
          </p:nvPr>
        </p:nvGraphicFramePr>
        <p:xfrm>
          <a:off x="6176464" y="4741583"/>
          <a:ext cx="115455" cy="115455"/>
        </p:xfrm>
        <a:graphic>
          <a:graphicData uri="http://schemas.openxmlformats.org/presentationml/2006/ole">
            <mc:AlternateContent xmlns:mc="http://schemas.openxmlformats.org/markup-compatibility/2006">
              <mc:Choice xmlns:v="urn:schemas-microsoft-com:vml" Requires="v">
                <p:oleObj name="Equation" r:id="rId18" imgW="139680" imgH="139680" progId="Equation.DSMT4">
                  <p:embed/>
                </p:oleObj>
              </mc:Choice>
              <mc:Fallback>
                <p:oleObj name="Equation" r:id="rId18" imgW="139680" imgH="139680" progId="Equation.DSMT4">
                  <p:embed/>
                  <p:pic>
                    <p:nvPicPr>
                      <p:cNvPr id="68" name="对象 229"/>
                      <p:cNvPicPr/>
                      <p:nvPr/>
                    </p:nvPicPr>
                    <p:blipFill>
                      <a:blip r:embed="rId17"/>
                      <a:stretch>
                        <a:fillRect/>
                      </a:stretch>
                    </p:blipFill>
                    <p:spPr>
                      <a:xfrm>
                        <a:off x="6176464" y="4741583"/>
                        <a:ext cx="115455" cy="115455"/>
                      </a:xfrm>
                      <a:prstGeom prst="rect">
                        <a:avLst/>
                      </a:prstGeom>
                    </p:spPr>
                  </p:pic>
                </p:oleObj>
              </mc:Fallback>
            </mc:AlternateContent>
          </a:graphicData>
        </a:graphic>
      </p:graphicFrame>
      <p:sp>
        <p:nvSpPr>
          <p:cNvPr id="69" name="右箭头 230"/>
          <p:cNvSpPr>
            <a:spLocks noChangeAspect="1"/>
          </p:cNvSpPr>
          <p:nvPr/>
        </p:nvSpPr>
        <p:spPr>
          <a:xfrm>
            <a:off x="5626591" y="5596359"/>
            <a:ext cx="276937" cy="212983"/>
          </a:xfrm>
          <a:prstGeom prst="rightArrow">
            <a:avLst>
              <a:gd name="adj1" fmla="val 50000"/>
              <a:gd name="adj2" fmla="val 48578"/>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70" name="右箭头 231"/>
          <p:cNvSpPr>
            <a:spLocks noChangeAspect="1"/>
          </p:cNvSpPr>
          <p:nvPr/>
        </p:nvSpPr>
        <p:spPr>
          <a:xfrm>
            <a:off x="5632783" y="5936173"/>
            <a:ext cx="276937" cy="212983"/>
          </a:xfrm>
          <a:prstGeom prst="rightArrow">
            <a:avLst>
              <a:gd name="adj1" fmla="val 50000"/>
              <a:gd name="adj2" fmla="val 48578"/>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71" name="文本框 85"/>
          <p:cNvSpPr txBox="1"/>
          <p:nvPr/>
        </p:nvSpPr>
        <p:spPr>
          <a:xfrm>
            <a:off x="5875920" y="5582345"/>
            <a:ext cx="1204176"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Conv+ReLU</a:t>
            </a:r>
            <a:endParaRPr kumimoji="0" lang="zh-CN" altLang="en-US"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72" name="文本框 232"/>
          <p:cNvSpPr txBox="1"/>
          <p:nvPr/>
        </p:nvSpPr>
        <p:spPr>
          <a:xfrm>
            <a:off x="5903527" y="5906011"/>
            <a:ext cx="631904"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Conv</a:t>
            </a:r>
            <a:endParaRPr kumimoji="0" lang="zh-CN" altLang="en-US"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73" name="直接连接符 87"/>
          <p:cNvCxnSpPr/>
          <p:nvPr/>
        </p:nvCxnSpPr>
        <p:spPr>
          <a:xfrm flipH="1">
            <a:off x="1049671" y="2685888"/>
            <a:ext cx="3181718" cy="68274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234"/>
          <p:cNvCxnSpPr/>
          <p:nvPr/>
        </p:nvCxnSpPr>
        <p:spPr>
          <a:xfrm>
            <a:off x="4874507" y="2676730"/>
            <a:ext cx="3322414" cy="691902"/>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75" name="图片 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5872" y="3727816"/>
            <a:ext cx="1204401" cy="1204401"/>
          </a:xfrm>
          <a:prstGeom prst="rect">
            <a:avLst/>
          </a:prstGeom>
        </p:spPr>
      </p:pic>
      <p:pic>
        <p:nvPicPr>
          <p:cNvPr id="76" name="图片 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15839" y="3744728"/>
            <a:ext cx="1204401" cy="1204401"/>
          </a:xfrm>
          <a:prstGeom prst="rect">
            <a:avLst/>
          </a:prstGeom>
        </p:spPr>
      </p:pic>
      <p:grpSp>
        <p:nvGrpSpPr>
          <p:cNvPr id="77" name="组合 31"/>
          <p:cNvGrpSpPr/>
          <p:nvPr/>
        </p:nvGrpSpPr>
        <p:grpSpPr>
          <a:xfrm>
            <a:off x="1921509" y="4430342"/>
            <a:ext cx="1443902" cy="1845521"/>
            <a:chOff x="2621639" y="3635202"/>
            <a:chExt cx="1747121" cy="2233081"/>
          </a:xfrm>
        </p:grpSpPr>
        <p:grpSp>
          <p:nvGrpSpPr>
            <p:cNvPr id="78" name="组合 24"/>
            <p:cNvGrpSpPr/>
            <p:nvPr/>
          </p:nvGrpSpPr>
          <p:grpSpPr>
            <a:xfrm>
              <a:off x="2621639" y="3997426"/>
              <a:ext cx="1747121" cy="1467274"/>
              <a:chOff x="3895624" y="4047259"/>
              <a:chExt cx="1747121" cy="1467274"/>
            </a:xfrm>
          </p:grpSpPr>
          <p:pic>
            <p:nvPicPr>
              <p:cNvPr id="80" name="图片 1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95624" y="4057208"/>
                <a:ext cx="1457325" cy="1457325"/>
              </a:xfrm>
              <a:prstGeom prst="rect">
                <a:avLst/>
              </a:prstGeom>
              <a:scene3d>
                <a:camera prst="isometricOffAxis2Right">
                  <a:rot lat="1740000" lon="17759998" rev="0"/>
                </a:camera>
                <a:lightRig rig="threePt" dir="t"/>
              </a:scene3d>
            </p:spPr>
          </p:pic>
          <p:pic>
            <p:nvPicPr>
              <p:cNvPr id="81" name="图片 1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040522" y="4047259"/>
                <a:ext cx="1457325" cy="1457325"/>
              </a:xfrm>
              <a:prstGeom prst="rect">
                <a:avLst/>
              </a:prstGeom>
              <a:scene3d>
                <a:camera prst="isometricOffAxis2Right">
                  <a:rot lat="1740000" lon="17759998" rev="0"/>
                </a:camera>
                <a:lightRig rig="threePt" dir="t"/>
              </a:scene3d>
            </p:spPr>
          </p:pic>
          <p:pic>
            <p:nvPicPr>
              <p:cNvPr id="82" name="图片 1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85420" y="4057207"/>
                <a:ext cx="1457325" cy="1457325"/>
              </a:xfrm>
              <a:prstGeom prst="rect">
                <a:avLst/>
              </a:prstGeom>
              <a:scene3d>
                <a:camera prst="isometricOffAxis2Right">
                  <a:rot lat="1740000" lon="17759998" rev="0"/>
                </a:camera>
                <a:lightRig rig="threePt" dir="t"/>
              </a:scene3d>
            </p:spPr>
          </p:pic>
        </p:grpSp>
        <p:sp>
          <p:nvSpPr>
            <p:cNvPr id="79" name="立方体 23"/>
            <p:cNvSpPr/>
            <p:nvPr/>
          </p:nvSpPr>
          <p:spPr>
            <a:xfrm>
              <a:off x="2766537" y="3635202"/>
              <a:ext cx="1295967" cy="2233081"/>
            </a:xfrm>
            <a:prstGeom prst="cube">
              <a:avLst>
                <a:gd name="adj" fmla="val 66151"/>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83" name="组合 29"/>
          <p:cNvGrpSpPr/>
          <p:nvPr/>
        </p:nvGrpSpPr>
        <p:grpSpPr>
          <a:xfrm>
            <a:off x="3349153" y="4382562"/>
            <a:ext cx="1458454" cy="1845521"/>
            <a:chOff x="4025068" y="3669878"/>
            <a:chExt cx="1764729" cy="2233081"/>
          </a:xfrm>
        </p:grpSpPr>
        <p:pic>
          <p:nvPicPr>
            <p:cNvPr id="84" name="图片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025068" y="4056900"/>
              <a:ext cx="1457325" cy="1457325"/>
            </a:xfrm>
            <a:prstGeom prst="rect">
              <a:avLst/>
            </a:prstGeom>
            <a:ln>
              <a:solidFill>
                <a:srgbClr val="00B050"/>
              </a:solidFill>
            </a:ln>
            <a:scene3d>
              <a:camera prst="isometricOffAxis2Right">
                <a:rot lat="1740000" lon="17759998" rev="0"/>
              </a:camera>
              <a:lightRig rig="threePt" dir="t"/>
            </a:scene3d>
          </p:spPr>
        </p:pic>
        <p:pic>
          <p:nvPicPr>
            <p:cNvPr id="85" name="图片 2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75924" y="4056900"/>
              <a:ext cx="1457325" cy="1457325"/>
            </a:xfrm>
            <a:prstGeom prst="rect">
              <a:avLst/>
            </a:prstGeom>
            <a:ln>
              <a:solidFill>
                <a:srgbClr val="00B050"/>
              </a:solidFill>
            </a:ln>
            <a:scene3d>
              <a:camera prst="isometricOffAxis2Right">
                <a:rot lat="1740000" lon="17759998" rev="0"/>
              </a:camera>
              <a:lightRig rig="threePt" dir="t"/>
            </a:scene3d>
          </p:spPr>
        </p:pic>
        <p:pic>
          <p:nvPicPr>
            <p:cNvPr id="86" name="图片 2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32472" y="4065022"/>
              <a:ext cx="1457325" cy="1457325"/>
            </a:xfrm>
            <a:prstGeom prst="rect">
              <a:avLst/>
            </a:prstGeom>
            <a:ln>
              <a:solidFill>
                <a:srgbClr val="00B050"/>
              </a:solidFill>
            </a:ln>
            <a:scene3d>
              <a:camera prst="isometricOffAxis2Right">
                <a:rot lat="1740000" lon="17759998" rev="0"/>
              </a:camera>
              <a:lightRig rig="threePt" dir="t"/>
            </a:scene3d>
          </p:spPr>
        </p:pic>
        <p:sp>
          <p:nvSpPr>
            <p:cNvPr id="87" name="立方体 226"/>
            <p:cNvSpPr/>
            <p:nvPr/>
          </p:nvSpPr>
          <p:spPr>
            <a:xfrm>
              <a:off x="4205633" y="3669878"/>
              <a:ext cx="1295967" cy="2233081"/>
            </a:xfrm>
            <a:prstGeom prst="cube">
              <a:avLst>
                <a:gd name="adj" fmla="val 66151"/>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pic>
        <p:nvPicPr>
          <p:cNvPr id="88" name="图片 3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612316" y="4636178"/>
            <a:ext cx="1204401" cy="1204401"/>
          </a:xfrm>
          <a:prstGeom prst="rect">
            <a:avLst/>
          </a:prstGeom>
          <a:scene3d>
            <a:camera prst="isometricOffAxis2Right">
              <a:rot lat="1740000" lon="17759998" rev="0"/>
            </a:camera>
            <a:lightRig rig="threePt" dir="t"/>
          </a:scene3d>
        </p:spPr>
      </p:pic>
      <p:sp>
        <p:nvSpPr>
          <p:cNvPr id="89" name="右箭头 228"/>
          <p:cNvSpPr/>
          <p:nvPr/>
        </p:nvSpPr>
        <p:spPr>
          <a:xfrm>
            <a:off x="4422086" y="5148014"/>
            <a:ext cx="536918" cy="299250"/>
          </a:xfrm>
          <a:prstGeom prst="rightArrow">
            <a:avLst>
              <a:gd name="adj1" fmla="val 50000"/>
              <a:gd name="adj2" fmla="val 48578"/>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0" name="右箭头 32"/>
          <p:cNvSpPr/>
          <p:nvPr/>
        </p:nvSpPr>
        <p:spPr>
          <a:xfrm>
            <a:off x="3017410" y="5148014"/>
            <a:ext cx="671438" cy="299250"/>
          </a:xfrm>
          <a:prstGeom prst="rightArrow">
            <a:avLst>
              <a:gd name="adj1" fmla="val 50000"/>
              <a:gd name="adj2" fmla="val 48578"/>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1" name="右箭头 32"/>
          <p:cNvSpPr/>
          <p:nvPr/>
        </p:nvSpPr>
        <p:spPr>
          <a:xfrm>
            <a:off x="1592376" y="5148014"/>
            <a:ext cx="660856" cy="299250"/>
          </a:xfrm>
          <a:prstGeom prst="rightArrow">
            <a:avLst>
              <a:gd name="adj1" fmla="val 50000"/>
              <a:gd name="adj2" fmla="val 48578"/>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2" name="矩形 122"/>
          <p:cNvSpPr>
            <a:spLocks noChangeAspect="1"/>
          </p:cNvSpPr>
          <p:nvPr/>
        </p:nvSpPr>
        <p:spPr>
          <a:xfrm>
            <a:off x="550277" y="3368633"/>
            <a:ext cx="8055079" cy="303343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4" name="Rectangle 93"/>
          <p:cNvSpPr/>
          <p:nvPr/>
        </p:nvSpPr>
        <p:spPr>
          <a:xfrm>
            <a:off x="1600200" y="6402072"/>
            <a:ext cx="10591799" cy="461665"/>
          </a:xfrm>
          <a:prstGeom prst="rect">
            <a:avLst/>
          </a:prstGeom>
        </p:spPr>
        <p:txBody>
          <a:bodyPr wrap="square">
            <a:spAutoFit/>
          </a:bodyPr>
          <a:lstStyle/>
          <a:p>
            <a:pPr marL="457200" marR="0" lvl="1" indent="0" algn="just" defTabSz="914400" rtl="0" eaLnBrk="1" fontAlgn="base" latinLnBrk="0" hangingPunct="1">
              <a:lnSpc>
                <a:spcPct val="100000"/>
              </a:lnSpc>
              <a:spcBef>
                <a:spcPct val="0"/>
              </a:spcBef>
              <a:spcAft>
                <a:spcPts val="0"/>
              </a:spcAft>
              <a:buClrTx/>
              <a:buSzTx/>
              <a:buFontTx/>
              <a:buNone/>
              <a:tabLst>
                <a:tab pos="457200" algn="l"/>
                <a:tab pos="571500" algn="l"/>
                <a:tab pos="685800" algn="l"/>
                <a:tab pos="914400" algn="l"/>
                <a:tab pos="1828800" algn="l"/>
              </a:tabLst>
              <a:defRPr/>
            </a:pPr>
            <a:r>
              <a:rPr kumimoji="0" lang="en-US" altLang="zh-CN" sz="1200" b="1" i="0" u="none" strike="noStrike" kern="1200" cap="none" spc="0" normalizeH="0" baseline="0" noProof="0" dirty="0">
                <a:ln>
                  <a:noFill/>
                </a:ln>
                <a:solidFill>
                  <a:srgbClr val="00B0F0"/>
                </a:solidFill>
                <a:effectLst/>
                <a:uLnTx/>
                <a:uFillTx/>
                <a:latin typeface="Arial" panose="020B0604020202020204" pitchFamily="34" charset="0"/>
                <a:ea typeface="SimSun" panose="02010600030101010101" pitchFamily="2" charset="-122"/>
                <a:cs typeface="Arial" charset="0"/>
              </a:rPr>
              <a:t>Chen H, Zhang Y, Chen YJ, Zhang WH, Sun HQ, </a:t>
            </a:r>
            <a:r>
              <a:rPr kumimoji="0" lang="en-US" altLang="zh-CN" sz="1200" b="1" i="0" u="none" strike="noStrike" kern="1200" cap="none" spc="0" normalizeH="0" baseline="0" noProof="0" dirty="0" err="1">
                <a:ln>
                  <a:noFill/>
                </a:ln>
                <a:solidFill>
                  <a:srgbClr val="00B0F0"/>
                </a:solidFill>
                <a:effectLst/>
                <a:uLnTx/>
                <a:uFillTx/>
                <a:latin typeface="Arial" panose="020B0604020202020204" pitchFamily="34" charset="0"/>
                <a:ea typeface="SimSun" panose="02010600030101010101" pitchFamily="2" charset="-122"/>
                <a:cs typeface="Arial" charset="0"/>
              </a:rPr>
              <a:t>Lv</a:t>
            </a:r>
            <a:r>
              <a:rPr kumimoji="0" lang="en-US" altLang="zh-CN" sz="1200" b="1" i="0" u="none" strike="noStrike" kern="1200" cap="none" spc="0" normalizeH="0" baseline="0" noProof="0" dirty="0">
                <a:ln>
                  <a:noFill/>
                </a:ln>
                <a:solidFill>
                  <a:srgbClr val="00B0F0"/>
                </a:solidFill>
                <a:effectLst/>
                <a:uLnTx/>
                <a:uFillTx/>
                <a:latin typeface="Arial" panose="020B0604020202020204" pitchFamily="34" charset="0"/>
                <a:ea typeface="SimSun" panose="02010600030101010101" pitchFamily="2" charset="-122"/>
                <a:cs typeface="Arial" charset="0"/>
              </a:rPr>
              <a:t> Y, Liao PX, Zhou JL, Wang G:</a:t>
            </a:r>
          </a:p>
          <a:p>
            <a:pPr marL="457200" marR="0" lvl="1" indent="0" algn="just" defTabSz="914400" rtl="0" eaLnBrk="1" fontAlgn="base" latinLnBrk="0" hangingPunct="1">
              <a:lnSpc>
                <a:spcPct val="100000"/>
              </a:lnSpc>
              <a:spcBef>
                <a:spcPct val="0"/>
              </a:spcBef>
              <a:spcAft>
                <a:spcPts val="0"/>
              </a:spcAft>
              <a:buClrTx/>
              <a:buSzTx/>
              <a:buFontTx/>
              <a:buNone/>
              <a:tabLst>
                <a:tab pos="457200" algn="l"/>
                <a:tab pos="571500" algn="l"/>
                <a:tab pos="685800" algn="l"/>
                <a:tab pos="914400" algn="l"/>
                <a:tab pos="1828800" algn="l"/>
              </a:tabLst>
              <a:defRPr/>
            </a:pPr>
            <a:r>
              <a:rPr kumimoji="0" lang="en-US" altLang="zh-CN" sz="1200" b="1" i="0" u="none" strike="noStrike" kern="1200" cap="none" spc="0" normalizeH="0" baseline="0" noProof="0" dirty="0">
                <a:ln>
                  <a:noFill/>
                </a:ln>
                <a:solidFill>
                  <a:srgbClr val="00B0F0"/>
                </a:solidFill>
                <a:effectLst/>
                <a:uLnTx/>
                <a:uFillTx/>
                <a:latin typeface="Arial" panose="020B0604020202020204" pitchFamily="34" charset="0"/>
                <a:ea typeface="SimSun" panose="02010600030101010101" pitchFamily="2" charset="-122"/>
                <a:cs typeface="Arial" charset="0"/>
              </a:rPr>
              <a:t>LEARN: Learned Experts’ Assessment-based Reconstruction Network for Sparse-data CT. IEEE Trans. Medical Imaging, June 2018</a:t>
            </a:r>
            <a:endParaRPr kumimoji="0" lang="zh-CN" altLang="zh-CN" sz="1400" b="1" i="0" u="none" strike="noStrike" kern="1200" cap="none" spc="0" normalizeH="0" baseline="0" noProof="0" dirty="0">
              <a:ln>
                <a:noFill/>
              </a:ln>
              <a:solidFill>
                <a:srgbClr val="00B0F0"/>
              </a:solidFill>
              <a:effectLst/>
              <a:uLnTx/>
              <a:uFillTx/>
              <a:latin typeface="Times New Roman" panose="02020603050405020304" pitchFamily="18" charset="0"/>
              <a:ea typeface="SimSun" panose="02010600030101010101" pitchFamily="2" charset="-122"/>
              <a:cs typeface="Arial" charset="0"/>
            </a:endParaRPr>
          </a:p>
        </p:txBody>
      </p:sp>
      <p:grpSp>
        <p:nvGrpSpPr>
          <p:cNvPr id="93" name="组合 4">
            <a:extLst>
              <a:ext uri="{FF2B5EF4-FFF2-40B4-BE49-F238E27FC236}">
                <a16:creationId xmlns:a16="http://schemas.microsoft.com/office/drawing/2014/main" id="{AFA6532D-2FEE-4D6B-B1BA-5D52D1442472}"/>
              </a:ext>
            </a:extLst>
          </p:cNvPr>
          <p:cNvGrpSpPr/>
          <p:nvPr/>
        </p:nvGrpSpPr>
        <p:grpSpPr>
          <a:xfrm>
            <a:off x="8003155" y="5166285"/>
            <a:ext cx="4098388" cy="1049347"/>
            <a:chOff x="10181818" y="2887599"/>
            <a:chExt cx="1911927" cy="489527"/>
          </a:xfrm>
          <a:solidFill>
            <a:srgbClr val="FF0000"/>
          </a:solidFill>
        </p:grpSpPr>
        <p:sp>
          <p:nvSpPr>
            <p:cNvPr id="95" name="矩形 111">
              <a:extLst>
                <a:ext uri="{FF2B5EF4-FFF2-40B4-BE49-F238E27FC236}">
                  <a16:creationId xmlns:a16="http://schemas.microsoft.com/office/drawing/2014/main" id="{D5494351-93DB-4C5C-B87D-A974BA20F16F}"/>
                </a:ext>
              </a:extLst>
            </p:cNvPr>
            <p:cNvSpPr/>
            <p:nvPr/>
          </p:nvSpPr>
          <p:spPr>
            <a:xfrm>
              <a:off x="10181818" y="2887599"/>
              <a:ext cx="1911927" cy="489527"/>
            </a:xfrm>
            <a:prstGeom prst="rect">
              <a:avLst/>
            </a:prstGeom>
            <a:grp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aphicFrame>
          <p:nvGraphicFramePr>
            <p:cNvPr id="96" name="对象 196">
              <a:extLst>
                <a:ext uri="{FF2B5EF4-FFF2-40B4-BE49-F238E27FC236}">
                  <a16:creationId xmlns:a16="http://schemas.microsoft.com/office/drawing/2014/main" id="{E11B7CDE-ED08-4112-ABD0-0ABA207B53ED}"/>
                </a:ext>
              </a:extLst>
            </p:cNvPr>
            <p:cNvGraphicFramePr>
              <a:graphicFrameLocks noChangeAspect="1"/>
            </p:cNvGraphicFramePr>
            <p:nvPr>
              <p:extLst>
                <p:ext uri="{D42A27DB-BD31-4B8C-83A1-F6EECF244321}">
                  <p14:modId xmlns:p14="http://schemas.microsoft.com/office/powerpoint/2010/main" val="2796009464"/>
                </p:ext>
              </p:extLst>
            </p:nvPr>
          </p:nvGraphicFramePr>
          <p:xfrm>
            <a:off x="10261423" y="2956678"/>
            <a:ext cx="1714500" cy="342900"/>
          </p:xfrm>
          <a:graphic>
            <a:graphicData uri="http://schemas.openxmlformats.org/presentationml/2006/ole">
              <mc:AlternateContent xmlns:mc="http://schemas.openxmlformats.org/markup-compatibility/2006">
                <mc:Choice xmlns:v="urn:schemas-microsoft-com:vml" Requires="v">
                  <p:oleObj name="Equation" r:id="rId8" imgW="1714320" imgH="342720" progId="Equation.DSMT4">
                    <p:embed/>
                  </p:oleObj>
                </mc:Choice>
                <mc:Fallback>
                  <p:oleObj name="Equation" r:id="rId8" imgW="1714320" imgH="342720" progId="Equation.DSMT4">
                    <p:embed/>
                    <p:pic>
                      <p:nvPicPr>
                        <p:cNvPr id="60" name="对象 196"/>
                        <p:cNvPicPr/>
                        <p:nvPr/>
                      </p:nvPicPr>
                      <p:blipFill>
                        <a:blip r:embed="rId9"/>
                        <a:stretch>
                          <a:fillRect/>
                        </a:stretch>
                      </p:blipFill>
                      <p:spPr>
                        <a:xfrm>
                          <a:off x="10261423" y="2956678"/>
                          <a:ext cx="1714500" cy="342900"/>
                        </a:xfrm>
                        <a:prstGeom prst="rect">
                          <a:avLst/>
                        </a:prstGeom>
                      </p:spPr>
                    </p:pic>
                  </p:oleObj>
                </mc:Fallback>
              </mc:AlternateContent>
            </a:graphicData>
          </a:graphic>
        </p:graphicFrame>
      </p:grpSp>
      <p:cxnSp>
        <p:nvCxnSpPr>
          <p:cNvPr id="4" name="Connector: Curved 3">
            <a:extLst>
              <a:ext uri="{FF2B5EF4-FFF2-40B4-BE49-F238E27FC236}">
                <a16:creationId xmlns:a16="http://schemas.microsoft.com/office/drawing/2014/main" id="{7F322D0E-EA9F-4C7D-B1DB-0425B60BBFED}"/>
              </a:ext>
            </a:extLst>
          </p:cNvPr>
          <p:cNvCxnSpPr>
            <a:cxnSpLocks/>
            <a:endCxn id="95" idx="0"/>
          </p:cNvCxnSpPr>
          <p:nvPr/>
        </p:nvCxnSpPr>
        <p:spPr>
          <a:xfrm rot="16200000" flipH="1">
            <a:off x="6245281" y="1359218"/>
            <a:ext cx="1427922" cy="6186213"/>
          </a:xfrm>
          <a:prstGeom prst="curvedConnector3">
            <a:avLst>
              <a:gd name="adj1" fmla="val -16009"/>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99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Tree>
    <p:extLst>
      <p:ext uri="{BB962C8B-B14F-4D97-AF65-F5344CB8AC3E}">
        <p14:creationId xmlns:p14="http://schemas.microsoft.com/office/powerpoint/2010/main" val="11238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Content Placeholder 2">
            <a:extLst>
              <a:ext uri="{FF2B5EF4-FFF2-40B4-BE49-F238E27FC236}">
                <a16:creationId xmlns:a16="http://schemas.microsoft.com/office/drawing/2014/main" id="{137B2B28-13D8-0244-9385-0282B19A0675}"/>
              </a:ext>
            </a:extLst>
          </p:cNvPr>
          <p:cNvSpPr txBox="1">
            <a:spLocks/>
          </p:cNvSpPr>
          <p:nvPr/>
        </p:nvSpPr>
        <p:spPr>
          <a:xfrm>
            <a:off x="1952822" y="2787865"/>
            <a:ext cx="8286356" cy="2300639"/>
          </a:xfrm>
          <a:prstGeom prst="rect">
            <a:avLst/>
          </a:prstGeom>
        </p:spPr>
        <p:txBody>
          <a:bodyPr vert="horz" anchor="t">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fontAlgn="auto">
              <a:spcAft>
                <a:spcPts val="0"/>
              </a:spcAft>
            </a:pPr>
            <a:r>
              <a:rPr lang="en-US" altLang="zh-CN" sz="3600" dirty="0">
                <a:ea typeface="ＭＳ Ｐゴシック" pitchFamily="116" charset="-128"/>
              </a:rPr>
              <a:t>Transposed Operation</a:t>
            </a:r>
          </a:p>
          <a:p>
            <a:pPr fontAlgn="auto">
              <a:spcAft>
                <a:spcPts val="0"/>
              </a:spcAft>
            </a:pPr>
            <a:r>
              <a:rPr lang="en-US" altLang="zh-CN" sz="3600" dirty="0">
                <a:solidFill>
                  <a:srgbClr val="FF0000"/>
                </a:solidFill>
                <a:ea typeface="ＭＳ Ｐゴシック" pitchFamily="116" charset="-128"/>
              </a:rPr>
              <a:t>Deep Denoising</a:t>
            </a:r>
          </a:p>
          <a:p>
            <a:pPr fontAlgn="auto">
              <a:spcAft>
                <a:spcPts val="0"/>
              </a:spcAft>
            </a:pPr>
            <a:r>
              <a:rPr lang="en-US" altLang="zh-CN" sz="3600" dirty="0">
                <a:ea typeface="ＭＳ Ｐゴシック" pitchFamily="116" charset="-128"/>
              </a:rPr>
              <a:t>Deep Reconstruction</a:t>
            </a:r>
          </a:p>
        </p:txBody>
      </p:sp>
    </p:spTree>
    <p:extLst>
      <p:ext uri="{BB962C8B-B14F-4D97-AF65-F5344CB8AC3E}">
        <p14:creationId xmlns:p14="http://schemas.microsoft.com/office/powerpoint/2010/main" val="32517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Auto-encoder</a:t>
            </a:r>
          </a:p>
        </p:txBody>
      </p:sp>
      <p:pic>
        <p:nvPicPr>
          <p:cNvPr id="4" name="Picture 3" descr="aziW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503" y="1780950"/>
            <a:ext cx="2850419" cy="32539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utoenc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88" y="2360151"/>
            <a:ext cx="6667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639095" y="5389340"/>
            <a:ext cx="11179277" cy="1084183"/>
          </a:xfrm>
        </p:spPr>
        <p:txBody>
          <a:bodyPr>
            <a:normAutofit/>
          </a:bodyPr>
          <a:lstStyle/>
          <a:p>
            <a:pPr marL="68580" indent="0">
              <a:spcBef>
                <a:spcPts val="0"/>
              </a:spcBef>
              <a:spcAft>
                <a:spcPts val="1200"/>
              </a:spcAft>
              <a:buNone/>
            </a:pPr>
            <a:r>
              <a:rPr lang="en-US" sz="3200" dirty="0"/>
              <a:t>This is one of the greatest ideas in deep learning. If you explore more, you can create more advanced networks!</a:t>
            </a:r>
          </a:p>
        </p:txBody>
      </p:sp>
    </p:spTree>
    <p:extLst>
      <p:ext uri="{BB962C8B-B14F-4D97-AF65-F5344CB8AC3E}">
        <p14:creationId xmlns:p14="http://schemas.microsoft.com/office/powerpoint/2010/main" val="254334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U-Net for Denoising &amp; More</a:t>
            </a:r>
          </a:p>
        </p:txBody>
      </p:sp>
      <p:pic>
        <p:nvPicPr>
          <p:cNvPr id="4" name="Picture 3">
            <a:extLst>
              <a:ext uri="{FF2B5EF4-FFF2-40B4-BE49-F238E27FC236}">
                <a16:creationId xmlns:a16="http://schemas.microsoft.com/office/drawing/2014/main" id="{8A23C66B-A1C2-403A-948C-BD5149F9C2E6}"/>
              </a:ext>
            </a:extLst>
          </p:cNvPr>
          <p:cNvPicPr>
            <a:picLocks noChangeAspect="1"/>
          </p:cNvPicPr>
          <p:nvPr/>
        </p:nvPicPr>
        <p:blipFill>
          <a:blip r:embed="rId2"/>
          <a:stretch>
            <a:fillRect/>
          </a:stretch>
        </p:blipFill>
        <p:spPr>
          <a:xfrm>
            <a:off x="2228665" y="1659272"/>
            <a:ext cx="7734669" cy="5016590"/>
          </a:xfrm>
          <a:prstGeom prst="rect">
            <a:avLst/>
          </a:prstGeom>
        </p:spPr>
      </p:pic>
    </p:spTree>
    <p:extLst>
      <p:ext uri="{BB962C8B-B14F-4D97-AF65-F5344CB8AC3E}">
        <p14:creationId xmlns:p14="http://schemas.microsoft.com/office/powerpoint/2010/main" val="1261586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Low-dose CT Denoising: FBP + Network</a:t>
            </a:r>
            <a:endParaRPr lang="zh-CN" altLang="en-US"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506" y="3217641"/>
            <a:ext cx="2443616" cy="2443616"/>
          </a:xfrm>
          <a:prstGeom prst="rect">
            <a:avLst/>
          </a:prstGeom>
          <a:ln w="38100">
            <a:solidFill>
              <a:srgbClr val="00B050"/>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418" y="3217641"/>
            <a:ext cx="2443616" cy="2443616"/>
          </a:xfrm>
          <a:prstGeom prst="rect">
            <a:avLst/>
          </a:prstGeom>
          <a:ln w="38100">
            <a:solidFill>
              <a:srgbClr val="FF0000"/>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306" y="3212490"/>
            <a:ext cx="2443616" cy="2443616"/>
          </a:xfrm>
          <a:prstGeom prst="rect">
            <a:avLst/>
          </a:prstGeom>
          <a:ln w="38100">
            <a:solidFill>
              <a:srgbClr val="0000FF"/>
            </a:solidFill>
          </a:ln>
        </p:spPr>
      </p:pic>
      <p:pic>
        <p:nvPicPr>
          <p:cNvPr id="8" name="Picture 7"/>
          <p:cNvPicPr>
            <a:picLocks noChangeAspect="1"/>
          </p:cNvPicPr>
          <p:nvPr/>
        </p:nvPicPr>
        <p:blipFill>
          <a:blip r:embed="rId5"/>
          <a:stretch>
            <a:fillRect/>
          </a:stretch>
        </p:blipFill>
        <p:spPr>
          <a:xfrm>
            <a:off x="3810001" y="1606244"/>
            <a:ext cx="4571391" cy="963615"/>
          </a:xfrm>
          <a:prstGeom prst="rect">
            <a:avLst/>
          </a:prstGeom>
          <a:ln w="38100">
            <a:solidFill>
              <a:schemeClr val="tx1"/>
            </a:solidFill>
          </a:ln>
        </p:spPr>
      </p:pic>
      <p:cxnSp>
        <p:nvCxnSpPr>
          <p:cNvPr id="9" name="Curved Connector 8"/>
          <p:cNvCxnSpPr>
            <a:stCxn id="5" idx="0"/>
            <a:endCxn id="8" idx="1"/>
          </p:cNvCxnSpPr>
          <p:nvPr/>
        </p:nvCxnSpPr>
        <p:spPr bwMode="auto">
          <a:xfrm rot="5400000" flipH="1" flipV="1">
            <a:off x="2978863" y="2386504"/>
            <a:ext cx="1129589" cy="532687"/>
          </a:xfrm>
          <a:prstGeom prst="curvedConnector2">
            <a:avLst/>
          </a:prstGeom>
          <a:solidFill>
            <a:schemeClr val="accent1"/>
          </a:solidFill>
          <a:ln w="76200" cap="flat" cmpd="sng" algn="ctr">
            <a:solidFill>
              <a:srgbClr val="00B050"/>
            </a:solidFill>
            <a:prstDash val="solid"/>
            <a:round/>
            <a:headEnd type="none" w="med" len="med"/>
            <a:tailEnd type="triangle"/>
          </a:ln>
          <a:effectLst/>
        </p:spPr>
      </p:cxnSp>
      <p:cxnSp>
        <p:nvCxnSpPr>
          <p:cNvPr id="10" name="Curved Connector 9"/>
          <p:cNvCxnSpPr>
            <a:stCxn id="8" idx="3"/>
            <a:endCxn id="6" idx="0"/>
          </p:cNvCxnSpPr>
          <p:nvPr/>
        </p:nvCxnSpPr>
        <p:spPr bwMode="auto">
          <a:xfrm>
            <a:off x="8381392" y="2088052"/>
            <a:ext cx="581834" cy="1129589"/>
          </a:xfrm>
          <a:prstGeom prst="curvedConnector2">
            <a:avLst/>
          </a:prstGeom>
          <a:solidFill>
            <a:schemeClr val="accent1"/>
          </a:solidFill>
          <a:ln w="76200" cap="flat" cmpd="sng" algn="ctr">
            <a:solidFill>
              <a:srgbClr val="FF0000"/>
            </a:solidFill>
            <a:prstDash val="solid"/>
            <a:round/>
            <a:headEnd type="none" w="med" len="med"/>
            <a:tailEnd type="triangle"/>
          </a:ln>
          <a:effectLst/>
        </p:spPr>
      </p:cxnSp>
      <p:sp>
        <p:nvSpPr>
          <p:cNvPr id="11" name="Rectangle 10"/>
          <p:cNvSpPr/>
          <p:nvPr/>
        </p:nvSpPr>
        <p:spPr>
          <a:xfrm>
            <a:off x="2055506" y="6302123"/>
            <a:ext cx="8294463" cy="523220"/>
          </a:xfrm>
          <a:prstGeom prst="rect">
            <a:avLst/>
          </a:prstGeom>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Arial" panose="020B0604020202020204" pitchFamily="34" charset="0"/>
              </a:rPr>
              <a:t>IEEE Trans. Medical Imaging 37:1522-1534, 2018 (</a:t>
            </a:r>
            <a:r>
              <a:rPr kumimoji="0" lang="zh-CN" altLang="en-US" sz="1400" b="1" i="0" u="sng"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Arial" panose="020B0604020202020204" pitchFamily="34" charset="0"/>
              </a:rPr>
              <a:t>https://ieeexplore.ieee.org/stamp/stamp.jsp?arnumber=8353466</a:t>
            </a:r>
            <a:r>
              <a:rPr kumimoji="0" lang="en-US" altLang="zh-CN" sz="1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1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 name="Rectangle 11"/>
          <p:cNvSpPr/>
          <p:nvPr/>
        </p:nvSpPr>
        <p:spPr>
          <a:xfrm>
            <a:off x="2055506" y="5679108"/>
            <a:ext cx="2443616" cy="46166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rPr>
              <a:t>Low-quality CT Scan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rPr>
              <a:t>(1/4 Radiation Dose)</a:t>
            </a:r>
            <a:endParaRPr kumimoji="0" lang="zh-CN" altLang="en-US" sz="12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3" name="Rectangle 12"/>
          <p:cNvSpPr/>
          <p:nvPr/>
        </p:nvSpPr>
        <p:spPr>
          <a:xfrm>
            <a:off x="5297802" y="5673957"/>
            <a:ext cx="2443616" cy="46166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432FF"/>
                </a:solidFill>
                <a:effectLst/>
                <a:uLnTx/>
                <a:uFillTx/>
                <a:latin typeface="Arial" panose="020B0604020202020204" pitchFamily="34" charset="0"/>
                <a:ea typeface="宋体" panose="02010600030101010101" pitchFamily="2" charset="-122"/>
                <a:cs typeface="Arial" panose="020B0604020202020204" pitchFamily="34" charset="0"/>
              </a:rPr>
              <a:t>High-quality CT Scan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432FF"/>
                </a:solidFill>
                <a:effectLst/>
                <a:uLnTx/>
                <a:uFillTx/>
                <a:latin typeface="Arial" panose="020B0604020202020204" pitchFamily="34" charset="0"/>
                <a:ea typeface="宋体" panose="02010600030101010101" pitchFamily="2" charset="-122"/>
                <a:cs typeface="Arial" panose="020B0604020202020204" pitchFamily="34" charset="0"/>
              </a:rPr>
              <a:t>(Standard Radiation Dose)</a:t>
            </a:r>
            <a:endParaRPr kumimoji="0" lang="zh-CN" altLang="en-US" sz="1200" b="1" i="0" u="none" strike="noStrike" kern="1200" cap="none" spc="0" normalizeH="0" baseline="0" noProof="0" dirty="0">
              <a:ln>
                <a:noFill/>
              </a:ln>
              <a:solidFill>
                <a:srgbClr val="0432FF"/>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4" name="Rectangle 13"/>
          <p:cNvSpPr/>
          <p:nvPr/>
        </p:nvSpPr>
        <p:spPr>
          <a:xfrm>
            <a:off x="7559107" y="5679108"/>
            <a:ext cx="2846078" cy="64633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Machine Learning Turns Low-quality CT Image into High-quality Counterpart</a:t>
            </a:r>
          </a:p>
        </p:txBody>
      </p:sp>
      <p:sp>
        <p:nvSpPr>
          <p:cNvPr id="15" name="Rectangle 14"/>
          <p:cNvSpPr/>
          <p:nvPr/>
        </p:nvSpPr>
        <p:spPr>
          <a:xfrm>
            <a:off x="3810000" y="2600980"/>
            <a:ext cx="4571392" cy="52322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CT Denoising Neural Network by RPI,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Sichuan University, &amp; Harvard University </a:t>
            </a:r>
            <a:endParaRPr kumimoji="0" lang="zh-CN" altLang="en-US"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88010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Image Preprocessing</a:t>
            </a:r>
          </a:p>
        </p:txBody>
      </p:sp>
      <p:pic>
        <p:nvPicPr>
          <p:cNvPr id="4" name="Content Placeholder 5" descr="A picture containing table, sitting, black, cake&#10;&#10;Description automatically generated">
            <a:extLst>
              <a:ext uri="{FF2B5EF4-FFF2-40B4-BE49-F238E27FC236}">
                <a16:creationId xmlns:a16="http://schemas.microsoft.com/office/drawing/2014/main" id="{2CE9D393-B38D-5944-9BD5-6EA5A558E3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8556" y="1710777"/>
            <a:ext cx="4572000" cy="4572000"/>
          </a:xfrm>
        </p:spPr>
      </p:pic>
      <p:sp>
        <p:nvSpPr>
          <p:cNvPr id="5" name="Rectangle 4">
            <a:extLst>
              <a:ext uri="{FF2B5EF4-FFF2-40B4-BE49-F238E27FC236}">
                <a16:creationId xmlns:a16="http://schemas.microsoft.com/office/drawing/2014/main" id="{4FF02147-1F76-C14D-89FE-419D57406479}"/>
              </a:ext>
            </a:extLst>
          </p:cNvPr>
          <p:cNvSpPr/>
          <p:nvPr/>
        </p:nvSpPr>
        <p:spPr>
          <a:xfrm>
            <a:off x="3388556" y="3726777"/>
            <a:ext cx="540000" cy="540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98EAD4-AF5C-1E43-848F-A8C24CCFEB00}"/>
              </a:ext>
            </a:extLst>
          </p:cNvPr>
          <p:cNvSpPr/>
          <p:nvPr/>
        </p:nvSpPr>
        <p:spPr>
          <a:xfrm>
            <a:off x="3658556" y="3726777"/>
            <a:ext cx="540000" cy="540000"/>
          </a:xfrm>
          <a:prstGeom prst="rect">
            <a:avLst/>
          </a:prstGeom>
          <a:no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C1CB41-55A2-6543-866A-9917DAD69F8E}"/>
              </a:ext>
            </a:extLst>
          </p:cNvPr>
          <p:cNvSpPr/>
          <p:nvPr/>
        </p:nvSpPr>
        <p:spPr>
          <a:xfrm>
            <a:off x="3928770" y="3726777"/>
            <a:ext cx="540000" cy="540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314357-7733-F942-AA99-4DFCFB65652C}"/>
              </a:ext>
            </a:extLst>
          </p:cNvPr>
          <p:cNvSpPr/>
          <p:nvPr/>
        </p:nvSpPr>
        <p:spPr>
          <a:xfrm>
            <a:off x="4198770" y="3726777"/>
            <a:ext cx="540000" cy="540000"/>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FD1B9E-3443-2C49-ADA0-7715F46C090E}"/>
              </a:ext>
            </a:extLst>
          </p:cNvPr>
          <p:cNvSpPr/>
          <p:nvPr/>
        </p:nvSpPr>
        <p:spPr>
          <a:xfrm>
            <a:off x="3388556" y="3996777"/>
            <a:ext cx="540000" cy="5400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0D5C49-EE9B-C246-83C9-0E742C0ABB78}"/>
              </a:ext>
            </a:extLst>
          </p:cNvPr>
          <p:cNvSpPr/>
          <p:nvPr/>
        </p:nvSpPr>
        <p:spPr>
          <a:xfrm>
            <a:off x="3658556" y="3996777"/>
            <a:ext cx="540000" cy="540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D034C9-6845-9745-9B3E-A570AA7461EE}"/>
              </a:ext>
            </a:extLst>
          </p:cNvPr>
          <p:cNvSpPr/>
          <p:nvPr/>
        </p:nvSpPr>
        <p:spPr>
          <a:xfrm>
            <a:off x="3928770" y="3996777"/>
            <a:ext cx="540000" cy="540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C2AD43-C64C-7B40-9C04-607CCD27B3D5}"/>
              </a:ext>
            </a:extLst>
          </p:cNvPr>
          <p:cNvSpPr/>
          <p:nvPr/>
        </p:nvSpPr>
        <p:spPr>
          <a:xfrm>
            <a:off x="4198770" y="3996777"/>
            <a:ext cx="540000" cy="5400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4A2CDB21-1056-854E-84A4-5959EEF81388}"/>
              </a:ext>
            </a:extLst>
          </p:cNvPr>
          <p:cNvSpPr txBox="1">
            <a:spLocks/>
          </p:cNvSpPr>
          <p:nvPr/>
        </p:nvSpPr>
        <p:spPr>
          <a:xfrm>
            <a:off x="115611" y="2753479"/>
            <a:ext cx="3118556" cy="1615764"/>
          </a:xfrm>
          <a:prstGeom prst="rect">
            <a:avLst/>
          </a:prstGeom>
        </p:spPr>
        <p:txBody>
          <a:bodyPr vert="horz">
            <a:norm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Courier New" panose="02070309020205020404" pitchFamily="49" charset="0"/>
              <a:buNone/>
            </a:pPr>
            <a:r>
              <a:rPr lang="en-US" dirty="0"/>
              <a:t>64*64 patches were extracted with strides 32</a:t>
            </a:r>
          </a:p>
        </p:txBody>
      </p:sp>
      <p:sp>
        <p:nvSpPr>
          <p:cNvPr id="14" name="Content Placeholder 2">
            <a:extLst>
              <a:ext uri="{FF2B5EF4-FFF2-40B4-BE49-F238E27FC236}">
                <a16:creationId xmlns:a16="http://schemas.microsoft.com/office/drawing/2014/main" id="{E389404B-2D99-614E-AA74-3CD0F829F8F4}"/>
              </a:ext>
            </a:extLst>
          </p:cNvPr>
          <p:cNvSpPr txBox="1">
            <a:spLocks/>
          </p:cNvSpPr>
          <p:nvPr/>
        </p:nvSpPr>
        <p:spPr>
          <a:xfrm>
            <a:off x="7960557" y="2753479"/>
            <a:ext cx="4231444" cy="1975975"/>
          </a:xfrm>
          <a:prstGeom prst="rect">
            <a:avLst/>
          </a:prstGeom>
        </p:spPr>
        <p:txBody>
          <a:bodyPr vert="horz">
            <a:norm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Courier New" panose="02070309020205020404" pitchFamily="49" charset="0"/>
              <a:buNone/>
            </a:pPr>
            <a:r>
              <a:rPr lang="en-US" dirty="0"/>
              <a:t>Image pixel values were made in [-300, 300] HU (just think HU as some unit)</a:t>
            </a:r>
          </a:p>
        </p:txBody>
      </p:sp>
    </p:spTree>
    <p:extLst>
      <p:ext uri="{BB962C8B-B14F-4D97-AF65-F5344CB8AC3E}">
        <p14:creationId xmlns:p14="http://schemas.microsoft.com/office/powerpoint/2010/main" val="164631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CT Number (HU)</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1676400" y="1504337"/>
                <a:ext cx="8839200" cy="1435002"/>
              </a:xfrm>
              <a:prstGeom prst="rect">
                <a:avLst/>
              </a:prstGeom>
            </p:spPr>
            <p:txBody>
              <a:bodyPr vert="horz">
                <a:normAutofit fontScale="92500" lnSpcReduction="10000"/>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lnSpc>
                    <a:spcPct val="90000"/>
                  </a:lnSpc>
                  <a:spcAft>
                    <a:spcPts val="0"/>
                  </a:spcAft>
                  <a:buNone/>
                  <a:defRPr/>
                </a:pPr>
                <a:r>
                  <a:rPr lang="en-US" sz="2400" dirty="0">
                    <a:solidFill>
                      <a:srgbClr val="000000"/>
                    </a:solidFill>
                  </a:rPr>
                  <a:t>CT Image Quantized to CT Number in Hounsfield Unit:</a:t>
                </a:r>
              </a:p>
              <a:p>
                <a:pPr marL="457200" lvl="1" indent="0" fontAlgn="auto">
                  <a:lnSpc>
                    <a:spcPct val="90000"/>
                  </a:lnSpc>
                  <a:spcAft>
                    <a:spcPts val="0"/>
                  </a:spcAft>
                  <a:buFont typeface="Arial" panose="020B0604020202020204" pitchFamily="34" charset="0"/>
                  <a:buNone/>
                  <a:defRPr/>
                </a:pPr>
                <a:endParaRPr lang="en-US" sz="1200" dirty="0">
                  <a:solidFill>
                    <a:srgbClr val="000000"/>
                  </a:solidFill>
                </a:endParaRPr>
              </a:p>
              <a:p>
                <a:pPr marL="457200" lvl="1" indent="0" algn="ctr" fontAlgn="auto">
                  <a:lnSpc>
                    <a:spcPct val="90000"/>
                  </a:lnSpc>
                  <a:spcAft>
                    <a:spcPts val="0"/>
                  </a:spcAft>
                  <a:buFont typeface="Arial" panose="020B0604020202020204" pitchFamily="34" charset="0"/>
                  <a:buNone/>
                  <a:defRPr/>
                </a:pPr>
                <a:endParaRPr lang="en-US" sz="1800" i="1" dirty="0">
                  <a:solidFill>
                    <a:srgbClr val="000000"/>
                  </a:solidFill>
                  <a:latin typeface="Cambria Math" panose="02040503050406030204" pitchFamily="18" charset="0"/>
                  <a:ea typeface="Cambria Math"/>
                </a:endParaRPr>
              </a:p>
              <a:p>
                <a:pPr marL="457200" lvl="1" indent="0" algn="ctr" fontAlgn="auto">
                  <a:lnSpc>
                    <a:spcPct val="90000"/>
                  </a:lnSpc>
                  <a:spcAft>
                    <a:spcPts val="0"/>
                  </a:spcAft>
                  <a:buFont typeface="Arial" panose="020B0604020202020204" pitchFamily="34" charset="0"/>
                  <a:buNone/>
                  <a:defRPr/>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a:rPr>
                          </m:ctrlPr>
                        </m:sSubPr>
                        <m:e>
                          <m:r>
                            <a:rPr lang="en-US" i="1">
                              <a:solidFill>
                                <a:srgbClr val="000000"/>
                              </a:solidFill>
                              <a:latin typeface="Cambria Math" panose="02040503050406030204" pitchFamily="18" charset="0"/>
                              <a:ea typeface="Cambria Math"/>
                            </a:rPr>
                            <m:t>𝐶𝑇</m:t>
                          </m:r>
                        </m:e>
                        <m:sub>
                          <m:r>
                            <a:rPr lang="en-US" i="1">
                              <a:solidFill>
                                <a:srgbClr val="000000"/>
                              </a:solidFill>
                              <a:latin typeface="Cambria Math" panose="02040503050406030204" pitchFamily="18" charset="0"/>
                              <a:ea typeface="Cambria Math"/>
                            </a:rPr>
                            <m:t>𝑛𝑢𝑚𝑏𝑒𝑟</m:t>
                          </m:r>
                        </m:sub>
                      </m:sSub>
                      <m:r>
                        <a:rPr lang="en-US" i="1">
                          <a:solidFill>
                            <a:srgbClr val="000000"/>
                          </a:solidFill>
                          <a:latin typeface="Cambria Math" panose="02040503050406030204" pitchFamily="18" charset="0"/>
                          <a:ea typeface="Cambria Math"/>
                        </a:rPr>
                        <m:t>=</m:t>
                      </m:r>
                      <m:f>
                        <m:fPr>
                          <m:ctrlPr>
                            <a:rPr lang="en-US" i="1">
                              <a:solidFill>
                                <a:srgbClr val="000000"/>
                              </a:solidFill>
                              <a:latin typeface="Cambria Math" panose="02040503050406030204" pitchFamily="18" charset="0"/>
                              <a:ea typeface="Cambria Math"/>
                            </a:rPr>
                          </m:ctrlPr>
                        </m:fPr>
                        <m:num>
                          <m:r>
                            <a:rPr lang="en-US" i="1">
                              <a:solidFill>
                                <a:srgbClr val="000000"/>
                              </a:solidFill>
                              <a:latin typeface="Cambria Math" panose="02040503050406030204" pitchFamily="18" charset="0"/>
                              <a:ea typeface="Cambria Math"/>
                            </a:rPr>
                            <m:t>𝜇</m:t>
                          </m:r>
                          <m:r>
                            <a:rPr lang="en-US" i="1">
                              <a:solidFill>
                                <a:srgbClr val="000000"/>
                              </a:solidFill>
                              <a:latin typeface="Cambria Math" panose="02040503050406030204" pitchFamily="18" charset="0"/>
                              <a:ea typeface="Cambria Math"/>
                            </a:rPr>
                            <m:t>−</m:t>
                          </m:r>
                          <m:sSub>
                            <m:sSubPr>
                              <m:ctrlPr>
                                <a:rPr lang="en-US" i="1">
                                  <a:solidFill>
                                    <a:srgbClr val="000000"/>
                                  </a:solidFill>
                                  <a:latin typeface="Cambria Math" panose="02040503050406030204" pitchFamily="18" charset="0"/>
                                  <a:ea typeface="Cambria Math"/>
                                </a:rPr>
                              </m:ctrlPr>
                            </m:sSubPr>
                            <m:e>
                              <m:r>
                                <a:rPr lang="en-US" i="1">
                                  <a:solidFill>
                                    <a:srgbClr val="000000"/>
                                  </a:solidFill>
                                  <a:latin typeface="Cambria Math" panose="02040503050406030204" pitchFamily="18" charset="0"/>
                                  <a:ea typeface="Cambria Math"/>
                                </a:rPr>
                                <m:t>𝜇</m:t>
                              </m:r>
                            </m:e>
                            <m:sub>
                              <m:r>
                                <a:rPr lang="en-US" i="1">
                                  <a:solidFill>
                                    <a:srgbClr val="000000"/>
                                  </a:solidFill>
                                  <a:latin typeface="Cambria Math" panose="02040503050406030204" pitchFamily="18" charset="0"/>
                                  <a:ea typeface="Cambria Math"/>
                                </a:rPr>
                                <m:t>𝑤𝑎𝑡𝑒𝑟</m:t>
                              </m:r>
                            </m:sub>
                          </m:sSub>
                        </m:num>
                        <m:den>
                          <m:sSub>
                            <m:sSubPr>
                              <m:ctrlPr>
                                <a:rPr lang="en-US" i="1">
                                  <a:solidFill>
                                    <a:srgbClr val="000000"/>
                                  </a:solidFill>
                                  <a:latin typeface="Cambria Math" panose="02040503050406030204" pitchFamily="18" charset="0"/>
                                  <a:ea typeface="Cambria Math"/>
                                </a:rPr>
                              </m:ctrlPr>
                            </m:sSubPr>
                            <m:e>
                              <m:r>
                                <a:rPr lang="en-US" i="1">
                                  <a:solidFill>
                                    <a:srgbClr val="000000"/>
                                  </a:solidFill>
                                  <a:latin typeface="Cambria Math" panose="02040503050406030204" pitchFamily="18" charset="0"/>
                                  <a:ea typeface="Cambria Math"/>
                                </a:rPr>
                                <m:t>𝜇</m:t>
                              </m:r>
                            </m:e>
                            <m:sub>
                              <m:r>
                                <a:rPr lang="en-US" i="1">
                                  <a:solidFill>
                                    <a:srgbClr val="000000"/>
                                  </a:solidFill>
                                  <a:latin typeface="Cambria Math" panose="02040503050406030204" pitchFamily="18" charset="0"/>
                                  <a:ea typeface="Cambria Math"/>
                                </a:rPr>
                                <m:t>𝑤𝑎𝑡𝑒𝑟</m:t>
                              </m:r>
                            </m:sub>
                          </m:sSub>
                        </m:den>
                      </m:f>
                      <m:r>
                        <a:rPr lang="en-US" i="1">
                          <a:solidFill>
                            <a:srgbClr val="000000"/>
                          </a:solidFill>
                          <a:latin typeface="Cambria Math" panose="02040503050406030204" pitchFamily="18" charset="0"/>
                          <a:ea typeface="Cambria Math"/>
                        </a:rPr>
                        <m:t>×1000</m:t>
                      </m:r>
                    </m:oMath>
                  </m:oMathPara>
                </a14:m>
                <a:endParaRPr lang="en-US" dirty="0">
                  <a:solidFill>
                    <a:srgbClr val="000000"/>
                  </a:solidFill>
                </a:endParaRPr>
              </a:p>
              <a:p>
                <a:pPr marL="457200" lvl="1" indent="0" algn="ctr" fontAlgn="auto">
                  <a:lnSpc>
                    <a:spcPct val="90000"/>
                  </a:lnSpc>
                  <a:spcAft>
                    <a:spcPts val="0"/>
                  </a:spcAft>
                  <a:buFont typeface="Arial" panose="020B0604020202020204" pitchFamily="34" charset="0"/>
                  <a:buNone/>
                  <a:defRPr/>
                </a:pPr>
                <a:endParaRPr lang="en-US" dirty="0">
                  <a:solidFill>
                    <a:srgbClr val="000000"/>
                  </a:solidFill>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676400" y="1504337"/>
                <a:ext cx="8839200" cy="1435002"/>
              </a:xfrm>
              <a:prstGeom prst="rect">
                <a:avLst/>
              </a:prstGeom>
              <a:blipFill>
                <a:blip r:embed="rId2"/>
                <a:stretch>
                  <a:fillRect l="-138" t="-7234"/>
                </a:stretch>
              </a:blipFill>
            </p:spPr>
            <p:txBody>
              <a:bodyPr/>
              <a:lstStyle/>
              <a:p>
                <a:r>
                  <a:rPr lang="en-US">
                    <a:noFill/>
                  </a:rPr>
                  <a:t> </a:t>
                </a:r>
              </a:p>
            </p:txBody>
          </p:sp>
        </mc:Fallback>
      </mc:AlternateContent>
      <p:pic>
        <p:nvPicPr>
          <p:cNvPr id="5" name="Picture 2" descr="https://www.ceessentials.net/images/qualitycontrol/image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3318" y="3001193"/>
            <a:ext cx="3701678" cy="3767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sprawls.org/resources/CTIMG/ctimg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678" y="2999762"/>
            <a:ext cx="5038016" cy="377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23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Examples &amp; Idea (16 Bits?)</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564" y="1820827"/>
            <a:ext cx="5730436" cy="472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6769509" y="2595717"/>
            <a:ext cx="5147187" cy="3323303"/>
          </a:xfrm>
          <a:prstGeom prst="rect">
            <a:avLst/>
          </a:prstGeom>
        </p:spPr>
        <p:txBody>
          <a:bodyPr vert="horz">
            <a:norm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lnSpc>
                <a:spcPct val="90000"/>
              </a:lnSpc>
              <a:spcAft>
                <a:spcPts val="0"/>
              </a:spcAft>
              <a:buNone/>
              <a:defRPr/>
            </a:pPr>
            <a:r>
              <a:rPr lang="en-US" sz="2400" dirty="0">
                <a:solidFill>
                  <a:srgbClr val="000000"/>
                </a:solidFill>
              </a:rPr>
              <a:t>The Range of CT Number in Hounsfield Unit: -1K – ~3K</a:t>
            </a:r>
          </a:p>
          <a:p>
            <a:pPr marL="68580" indent="0" fontAlgn="auto">
              <a:lnSpc>
                <a:spcPct val="90000"/>
              </a:lnSpc>
              <a:spcAft>
                <a:spcPts val="0"/>
              </a:spcAft>
              <a:buNone/>
              <a:defRPr/>
            </a:pPr>
            <a:endParaRPr lang="en-US" sz="2400" dirty="0">
              <a:solidFill>
                <a:srgbClr val="000000"/>
              </a:solidFill>
            </a:endParaRPr>
          </a:p>
          <a:p>
            <a:pPr marL="68580" indent="0" fontAlgn="auto">
              <a:lnSpc>
                <a:spcPct val="90000"/>
              </a:lnSpc>
              <a:spcAft>
                <a:spcPts val="0"/>
              </a:spcAft>
              <a:buNone/>
              <a:defRPr/>
            </a:pPr>
            <a:r>
              <a:rPr lang="en-US" sz="2400" dirty="0">
                <a:solidFill>
                  <a:srgbClr val="000000"/>
                </a:solidFill>
              </a:rPr>
              <a:t>12 Bits: 4,096 Levels</a:t>
            </a:r>
          </a:p>
          <a:p>
            <a:pPr marL="68580" indent="0" fontAlgn="auto">
              <a:lnSpc>
                <a:spcPct val="90000"/>
              </a:lnSpc>
              <a:spcAft>
                <a:spcPts val="0"/>
              </a:spcAft>
              <a:buNone/>
              <a:defRPr/>
            </a:pPr>
            <a:r>
              <a:rPr lang="en-US" sz="2400" dirty="0">
                <a:solidFill>
                  <a:srgbClr val="000000"/>
                </a:solidFill>
              </a:rPr>
              <a:t>16 Bits: 65,536 Levels</a:t>
            </a:r>
          </a:p>
          <a:p>
            <a:pPr marL="68580" indent="0" fontAlgn="auto">
              <a:lnSpc>
                <a:spcPct val="90000"/>
              </a:lnSpc>
              <a:spcAft>
                <a:spcPts val="0"/>
              </a:spcAft>
              <a:buNone/>
              <a:defRPr/>
            </a:pPr>
            <a:endParaRPr lang="en-US" sz="2400" dirty="0">
              <a:solidFill>
                <a:srgbClr val="000000"/>
              </a:solidFill>
            </a:endParaRPr>
          </a:p>
          <a:p>
            <a:pPr marL="68580" indent="0" fontAlgn="auto">
              <a:lnSpc>
                <a:spcPct val="90000"/>
              </a:lnSpc>
              <a:spcAft>
                <a:spcPts val="0"/>
              </a:spcAft>
              <a:buNone/>
              <a:defRPr/>
            </a:pPr>
            <a:r>
              <a:rPr lang="en-US" sz="2400" dirty="0">
                <a:solidFill>
                  <a:srgbClr val="000000"/>
                </a:solidFill>
              </a:rPr>
              <a:t>AI / Deep Learning Will Do Better with 16 Bits (I think)</a:t>
            </a:r>
          </a:p>
          <a:p>
            <a:pPr marL="68580" indent="0" fontAlgn="auto">
              <a:lnSpc>
                <a:spcPct val="90000"/>
              </a:lnSpc>
              <a:spcAft>
                <a:spcPts val="0"/>
              </a:spcAft>
              <a:buNone/>
              <a:defRPr/>
            </a:pPr>
            <a:endParaRPr lang="en-US" sz="2400" dirty="0">
              <a:solidFill>
                <a:srgbClr val="000000"/>
              </a:solidFill>
            </a:endParaRPr>
          </a:p>
        </p:txBody>
      </p:sp>
    </p:spTree>
    <p:extLst>
      <p:ext uri="{BB962C8B-B14F-4D97-AF65-F5344CB8AC3E}">
        <p14:creationId xmlns:p14="http://schemas.microsoft.com/office/powerpoint/2010/main" val="3913514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8581-C4F5-B94F-90CD-B5317196DE70}"/>
              </a:ext>
            </a:extLst>
          </p:cNvPr>
          <p:cNvSpPr>
            <a:spLocks noGrp="1"/>
          </p:cNvSpPr>
          <p:nvPr>
            <p:ph type="title"/>
          </p:nvPr>
        </p:nvSpPr>
        <p:spPr/>
        <p:txBody>
          <a:bodyPr/>
          <a:lstStyle/>
          <a:p>
            <a:r>
              <a:rPr lang="en-US" sz="4000" dirty="0"/>
              <a:t>Deep Denoising Results</a:t>
            </a:r>
            <a:endParaRPr lang="en-US" dirty="0"/>
          </a:p>
        </p:txBody>
      </p:sp>
      <p:pic>
        <p:nvPicPr>
          <p:cNvPr id="8" name="Picture 7" descr="A close up of a logo&#10;&#10;Description automatically generated">
            <a:extLst>
              <a:ext uri="{FF2B5EF4-FFF2-40B4-BE49-F238E27FC236}">
                <a16:creationId xmlns:a16="http://schemas.microsoft.com/office/drawing/2014/main" id="{4FB7EF22-E705-AC43-9896-9F52CF83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799" y="1985461"/>
            <a:ext cx="3600000" cy="3600000"/>
          </a:xfrm>
          <a:prstGeom prst="rect">
            <a:avLst/>
          </a:prstGeom>
        </p:spPr>
      </p:pic>
      <p:pic>
        <p:nvPicPr>
          <p:cNvPr id="12" name="Content Placeholder 11" descr="A picture containing black&#10;&#10;Description automatically generated">
            <a:extLst>
              <a:ext uri="{FF2B5EF4-FFF2-40B4-BE49-F238E27FC236}">
                <a16:creationId xmlns:a16="http://schemas.microsoft.com/office/drawing/2014/main" id="{11DC3BBB-843C-1A4B-9C2B-50E228CDA2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798" y="1985461"/>
            <a:ext cx="3600000" cy="3600000"/>
          </a:xfrm>
        </p:spPr>
      </p:pic>
      <p:pic>
        <p:nvPicPr>
          <p:cNvPr id="14" name="Picture 13" descr="A close up of a logo&#10;&#10;Description automatically generated">
            <a:extLst>
              <a:ext uri="{FF2B5EF4-FFF2-40B4-BE49-F238E27FC236}">
                <a16:creationId xmlns:a16="http://schemas.microsoft.com/office/drawing/2014/main" id="{2C1DACC4-9145-7F42-9628-865410526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0800" y="1985461"/>
            <a:ext cx="3600000" cy="3600000"/>
          </a:xfrm>
          <a:prstGeom prst="rect">
            <a:avLst/>
          </a:prstGeom>
        </p:spPr>
      </p:pic>
      <p:sp>
        <p:nvSpPr>
          <p:cNvPr id="15" name="TextBox 14">
            <a:extLst>
              <a:ext uri="{FF2B5EF4-FFF2-40B4-BE49-F238E27FC236}">
                <a16:creationId xmlns:a16="http://schemas.microsoft.com/office/drawing/2014/main" id="{2C968A30-551F-914D-B550-0C0CEBAB0B72}"/>
              </a:ext>
            </a:extLst>
          </p:cNvPr>
          <p:cNvSpPr txBox="1"/>
          <p:nvPr/>
        </p:nvSpPr>
        <p:spPr>
          <a:xfrm>
            <a:off x="260798" y="5587808"/>
            <a:ext cx="3600000" cy="461665"/>
          </a:xfrm>
          <a:prstGeom prst="rect">
            <a:avLst/>
          </a:prstGeom>
          <a:noFill/>
        </p:spPr>
        <p:txBody>
          <a:bodyPr wrap="square" rtlCol="0">
            <a:spAutoFit/>
          </a:bodyPr>
          <a:lstStyle/>
          <a:p>
            <a:pPr algn="ctr"/>
            <a:r>
              <a:rPr lang="en-US" b="1" dirty="0"/>
              <a:t>Full-dose Recon</a:t>
            </a:r>
          </a:p>
        </p:txBody>
      </p:sp>
      <p:sp>
        <p:nvSpPr>
          <p:cNvPr id="16" name="TextBox 15">
            <a:extLst>
              <a:ext uri="{FF2B5EF4-FFF2-40B4-BE49-F238E27FC236}">
                <a16:creationId xmlns:a16="http://schemas.microsoft.com/office/drawing/2014/main" id="{902885B3-616C-B040-AE5C-95998009AEBE}"/>
              </a:ext>
            </a:extLst>
          </p:cNvPr>
          <p:cNvSpPr txBox="1"/>
          <p:nvPr/>
        </p:nvSpPr>
        <p:spPr>
          <a:xfrm>
            <a:off x="4070799" y="5587807"/>
            <a:ext cx="3600000" cy="461665"/>
          </a:xfrm>
          <a:prstGeom prst="rect">
            <a:avLst/>
          </a:prstGeom>
          <a:noFill/>
        </p:spPr>
        <p:txBody>
          <a:bodyPr wrap="square" rtlCol="0">
            <a:spAutoFit/>
          </a:bodyPr>
          <a:lstStyle/>
          <a:p>
            <a:pPr algn="ctr"/>
            <a:r>
              <a:rPr lang="en-US" b="1" dirty="0"/>
              <a:t>AI Denoising</a:t>
            </a:r>
          </a:p>
        </p:txBody>
      </p:sp>
      <p:sp>
        <p:nvSpPr>
          <p:cNvPr id="17" name="TextBox 16">
            <a:extLst>
              <a:ext uri="{FF2B5EF4-FFF2-40B4-BE49-F238E27FC236}">
                <a16:creationId xmlns:a16="http://schemas.microsoft.com/office/drawing/2014/main" id="{B2140E72-F7EA-9F4D-B144-CBF1D76790DF}"/>
              </a:ext>
            </a:extLst>
          </p:cNvPr>
          <p:cNvSpPr txBox="1"/>
          <p:nvPr/>
        </p:nvSpPr>
        <p:spPr>
          <a:xfrm>
            <a:off x="7880800" y="5587806"/>
            <a:ext cx="3600000" cy="461665"/>
          </a:xfrm>
          <a:prstGeom prst="rect">
            <a:avLst/>
          </a:prstGeom>
          <a:noFill/>
        </p:spPr>
        <p:txBody>
          <a:bodyPr wrap="square" rtlCol="0">
            <a:spAutoFit/>
          </a:bodyPr>
          <a:lstStyle/>
          <a:p>
            <a:pPr algn="ctr"/>
            <a:r>
              <a:rPr lang="en-US" b="1" dirty="0"/>
              <a:t>Low-dose Recon</a:t>
            </a:r>
          </a:p>
        </p:txBody>
      </p:sp>
    </p:spTree>
    <p:extLst>
      <p:ext uri="{BB962C8B-B14F-4D97-AF65-F5344CB8AC3E}">
        <p14:creationId xmlns:p14="http://schemas.microsoft.com/office/powerpoint/2010/main" val="1654630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 Medical CT Denoising (RSNA’18)</a:t>
            </a:r>
          </a:p>
        </p:txBody>
      </p:sp>
      <p:pic>
        <p:nvPicPr>
          <p:cNvPr id="5" name="Picture 4"/>
          <p:cNvPicPr>
            <a:picLocks noChangeAspect="1"/>
          </p:cNvPicPr>
          <p:nvPr/>
        </p:nvPicPr>
        <p:blipFill>
          <a:blip r:embed="rId2"/>
          <a:stretch>
            <a:fillRect/>
          </a:stretch>
        </p:blipFill>
        <p:spPr>
          <a:xfrm>
            <a:off x="441013" y="1426464"/>
            <a:ext cx="11309973" cy="5431536"/>
          </a:xfrm>
          <a:prstGeom prst="rect">
            <a:avLst/>
          </a:prstGeom>
        </p:spPr>
      </p:pic>
    </p:spTree>
    <p:extLst>
      <p:ext uri="{BB962C8B-B14F-4D97-AF65-F5344CB8AC3E}">
        <p14:creationId xmlns:p14="http://schemas.microsoft.com/office/powerpoint/2010/main" val="265407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49F430-0CE5-42F9-9A6A-D271C69819F9}"/>
              </a:ext>
            </a:extLst>
          </p:cNvPr>
          <p:cNvPicPr>
            <a:picLocks noChangeAspect="1"/>
          </p:cNvPicPr>
          <p:nvPr/>
        </p:nvPicPr>
        <p:blipFill>
          <a:blip r:embed="rId2"/>
          <a:stretch>
            <a:fillRect/>
          </a:stretch>
        </p:blipFill>
        <p:spPr>
          <a:xfrm>
            <a:off x="0" y="297319"/>
            <a:ext cx="12192000" cy="6263361"/>
          </a:xfrm>
          <a:prstGeom prst="rect">
            <a:avLst/>
          </a:prstGeom>
        </p:spPr>
      </p:pic>
    </p:spTree>
    <p:extLst>
      <p:ext uri="{BB962C8B-B14F-4D97-AF65-F5344CB8AC3E}">
        <p14:creationId xmlns:p14="http://schemas.microsoft.com/office/powerpoint/2010/main" val="385010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605F-F882-414B-9B7B-84172A35FD29}"/>
              </a:ext>
            </a:extLst>
          </p:cNvPr>
          <p:cNvSpPr>
            <a:spLocks noGrp="1"/>
          </p:cNvSpPr>
          <p:nvPr>
            <p:ph type="title"/>
          </p:nvPr>
        </p:nvSpPr>
        <p:spPr/>
        <p:txBody>
          <a:bodyPr/>
          <a:lstStyle/>
          <a:p>
            <a:r>
              <a:rPr lang="en-US" dirty="0">
                <a:solidFill>
                  <a:schemeClr val="bg1">
                    <a:lumMod val="75000"/>
                  </a:schemeClr>
                </a:solidFill>
              </a:rPr>
              <a:t>1</a:t>
            </a:r>
            <a:r>
              <a:rPr lang="en-US" dirty="0"/>
              <a:t>D </a:t>
            </a:r>
            <a:r>
              <a:rPr lang="en-US" dirty="0">
                <a:solidFill>
                  <a:schemeClr val="bg1">
                    <a:lumMod val="75000"/>
                  </a:schemeClr>
                </a:solidFill>
              </a:rPr>
              <a:t>2</a:t>
            </a:r>
            <a:r>
              <a:rPr lang="en-US" dirty="0"/>
              <a:t>A </a:t>
            </a:r>
            <a:r>
              <a:rPr lang="en-US" dirty="0">
                <a:solidFill>
                  <a:schemeClr val="bg1">
                    <a:lumMod val="75000"/>
                  </a:schemeClr>
                </a:solidFill>
              </a:rPr>
              <a:t>3</a:t>
            </a:r>
            <a:r>
              <a:rPr lang="en-US" dirty="0"/>
              <a:t>B </a:t>
            </a:r>
            <a:r>
              <a:rPr lang="en-US" dirty="0">
                <a:solidFill>
                  <a:schemeClr val="bg1">
                    <a:lumMod val="75000"/>
                  </a:schemeClr>
                </a:solidFill>
              </a:rPr>
              <a:t>4</a:t>
            </a:r>
            <a:r>
              <a:rPr lang="en-US" dirty="0"/>
              <a:t>C </a:t>
            </a:r>
            <a:r>
              <a:rPr lang="en-US" dirty="0">
                <a:solidFill>
                  <a:schemeClr val="bg1">
                    <a:lumMod val="75000"/>
                  </a:schemeClr>
                </a:solidFill>
              </a:rPr>
              <a:t>5</a:t>
            </a:r>
            <a:r>
              <a:rPr lang="en-US" dirty="0"/>
              <a:t>B</a:t>
            </a:r>
          </a:p>
        </p:txBody>
      </p:sp>
      <p:pic>
        <p:nvPicPr>
          <p:cNvPr id="5" name="Picture 4">
            <a:extLst>
              <a:ext uri="{FF2B5EF4-FFF2-40B4-BE49-F238E27FC236}">
                <a16:creationId xmlns:a16="http://schemas.microsoft.com/office/drawing/2014/main" id="{3705707A-B21D-4CD0-A151-600C97258600}"/>
              </a:ext>
            </a:extLst>
          </p:cNvPr>
          <p:cNvPicPr>
            <a:picLocks noChangeAspect="1"/>
          </p:cNvPicPr>
          <p:nvPr/>
        </p:nvPicPr>
        <p:blipFill>
          <a:blip r:embed="rId2"/>
          <a:stretch>
            <a:fillRect/>
          </a:stretch>
        </p:blipFill>
        <p:spPr>
          <a:xfrm>
            <a:off x="444643" y="557531"/>
            <a:ext cx="1767319" cy="2769431"/>
          </a:xfrm>
          <a:prstGeom prst="rect">
            <a:avLst/>
          </a:prstGeom>
        </p:spPr>
      </p:pic>
      <p:pic>
        <p:nvPicPr>
          <p:cNvPr id="7" name="Picture 6">
            <a:extLst>
              <a:ext uri="{FF2B5EF4-FFF2-40B4-BE49-F238E27FC236}">
                <a16:creationId xmlns:a16="http://schemas.microsoft.com/office/drawing/2014/main" id="{8164F858-0FCE-436A-9DC3-859332380B03}"/>
              </a:ext>
            </a:extLst>
          </p:cNvPr>
          <p:cNvPicPr>
            <a:picLocks noChangeAspect="1"/>
          </p:cNvPicPr>
          <p:nvPr/>
        </p:nvPicPr>
        <p:blipFill>
          <a:blip r:embed="rId3"/>
          <a:stretch>
            <a:fillRect/>
          </a:stretch>
        </p:blipFill>
        <p:spPr>
          <a:xfrm>
            <a:off x="1902172" y="557531"/>
            <a:ext cx="1014699" cy="2769432"/>
          </a:xfrm>
          <a:prstGeom prst="rect">
            <a:avLst/>
          </a:prstGeom>
        </p:spPr>
      </p:pic>
      <p:pic>
        <p:nvPicPr>
          <p:cNvPr id="19" name="Picture 18">
            <a:extLst>
              <a:ext uri="{FF2B5EF4-FFF2-40B4-BE49-F238E27FC236}">
                <a16:creationId xmlns:a16="http://schemas.microsoft.com/office/drawing/2014/main" id="{A9EBEF85-CD6F-4EEC-B2C4-64FDB549BE0A}"/>
              </a:ext>
            </a:extLst>
          </p:cNvPr>
          <p:cNvPicPr>
            <a:picLocks noChangeAspect="1"/>
          </p:cNvPicPr>
          <p:nvPr/>
        </p:nvPicPr>
        <p:blipFill>
          <a:blip r:embed="rId4"/>
          <a:stretch>
            <a:fillRect/>
          </a:stretch>
        </p:blipFill>
        <p:spPr>
          <a:xfrm rot="16200000">
            <a:off x="2039815" y="1434584"/>
            <a:ext cx="2769430" cy="1015318"/>
          </a:xfrm>
          <a:prstGeom prst="rect">
            <a:avLst/>
          </a:prstGeom>
        </p:spPr>
      </p:pic>
      <p:grpSp>
        <p:nvGrpSpPr>
          <p:cNvPr id="25" name="Group 24">
            <a:extLst>
              <a:ext uri="{FF2B5EF4-FFF2-40B4-BE49-F238E27FC236}">
                <a16:creationId xmlns:a16="http://schemas.microsoft.com/office/drawing/2014/main" id="{B8D5F647-9A5E-450C-AB9E-FCC55A423149}"/>
              </a:ext>
            </a:extLst>
          </p:cNvPr>
          <p:cNvGrpSpPr/>
          <p:nvPr/>
        </p:nvGrpSpPr>
        <p:grpSpPr>
          <a:xfrm>
            <a:off x="3195293" y="3744100"/>
            <a:ext cx="5719897" cy="2769436"/>
            <a:chOff x="3618949" y="1610432"/>
            <a:chExt cx="5719897" cy="2769436"/>
          </a:xfrm>
        </p:grpSpPr>
        <p:pic>
          <p:nvPicPr>
            <p:cNvPr id="9" name="Picture 8">
              <a:extLst>
                <a:ext uri="{FF2B5EF4-FFF2-40B4-BE49-F238E27FC236}">
                  <a16:creationId xmlns:a16="http://schemas.microsoft.com/office/drawing/2014/main" id="{1D679546-193D-4048-AFD0-3F6DACF5780E}"/>
                </a:ext>
              </a:extLst>
            </p:cNvPr>
            <p:cNvPicPr>
              <a:picLocks noChangeAspect="1"/>
            </p:cNvPicPr>
            <p:nvPr/>
          </p:nvPicPr>
          <p:blipFill>
            <a:blip r:embed="rId5"/>
            <a:stretch>
              <a:fillRect/>
            </a:stretch>
          </p:blipFill>
          <p:spPr>
            <a:xfrm>
              <a:off x="4547338" y="1610434"/>
              <a:ext cx="1993065" cy="2769434"/>
            </a:xfrm>
            <a:prstGeom prst="rect">
              <a:avLst/>
            </a:prstGeom>
          </p:spPr>
        </p:pic>
        <p:pic>
          <p:nvPicPr>
            <p:cNvPr id="11" name="Picture 10">
              <a:extLst>
                <a:ext uri="{FF2B5EF4-FFF2-40B4-BE49-F238E27FC236}">
                  <a16:creationId xmlns:a16="http://schemas.microsoft.com/office/drawing/2014/main" id="{92B7D2E8-C412-4196-A1CD-6A3CF4D2B916}"/>
                </a:ext>
              </a:extLst>
            </p:cNvPr>
            <p:cNvPicPr>
              <a:picLocks noChangeAspect="1"/>
            </p:cNvPicPr>
            <p:nvPr/>
          </p:nvPicPr>
          <p:blipFill>
            <a:blip r:embed="rId6"/>
            <a:stretch>
              <a:fillRect/>
            </a:stretch>
          </p:blipFill>
          <p:spPr>
            <a:xfrm rot="16200000">
              <a:off x="2790570" y="2438813"/>
              <a:ext cx="2769431" cy="1112673"/>
            </a:xfrm>
            <a:prstGeom prst="rect">
              <a:avLst/>
            </a:prstGeom>
          </p:spPr>
        </p:pic>
        <p:pic>
          <p:nvPicPr>
            <p:cNvPr id="17" name="Picture 16">
              <a:extLst>
                <a:ext uri="{FF2B5EF4-FFF2-40B4-BE49-F238E27FC236}">
                  <a16:creationId xmlns:a16="http://schemas.microsoft.com/office/drawing/2014/main" id="{6534E141-F06C-474F-A109-CDDD151347FC}"/>
                </a:ext>
              </a:extLst>
            </p:cNvPr>
            <p:cNvPicPr>
              <a:picLocks noChangeAspect="1"/>
            </p:cNvPicPr>
            <p:nvPr/>
          </p:nvPicPr>
          <p:blipFill>
            <a:blip r:embed="rId7"/>
            <a:stretch>
              <a:fillRect/>
            </a:stretch>
          </p:blipFill>
          <p:spPr>
            <a:xfrm rot="16200000">
              <a:off x="5692847" y="2262429"/>
              <a:ext cx="2769433" cy="1465440"/>
            </a:xfrm>
            <a:prstGeom prst="rect">
              <a:avLst/>
            </a:prstGeom>
          </p:spPr>
        </p:pic>
        <p:pic>
          <p:nvPicPr>
            <p:cNvPr id="21" name="Picture 20">
              <a:extLst>
                <a:ext uri="{FF2B5EF4-FFF2-40B4-BE49-F238E27FC236}">
                  <a16:creationId xmlns:a16="http://schemas.microsoft.com/office/drawing/2014/main" id="{DA98A927-1492-483C-8D1A-F9C051D38FDF}"/>
                </a:ext>
              </a:extLst>
            </p:cNvPr>
            <p:cNvPicPr>
              <a:picLocks noChangeAspect="1"/>
            </p:cNvPicPr>
            <p:nvPr/>
          </p:nvPicPr>
          <p:blipFill>
            <a:blip r:embed="rId8"/>
            <a:stretch>
              <a:fillRect/>
            </a:stretch>
          </p:blipFill>
          <p:spPr>
            <a:xfrm rot="16200000">
              <a:off x="7141628" y="2182646"/>
              <a:ext cx="2759706" cy="1634730"/>
            </a:xfrm>
            <a:prstGeom prst="rect">
              <a:avLst/>
            </a:prstGeom>
          </p:spPr>
        </p:pic>
      </p:grpSp>
      <p:grpSp>
        <p:nvGrpSpPr>
          <p:cNvPr id="26" name="Group 25">
            <a:extLst>
              <a:ext uri="{FF2B5EF4-FFF2-40B4-BE49-F238E27FC236}">
                <a16:creationId xmlns:a16="http://schemas.microsoft.com/office/drawing/2014/main" id="{DF444BB4-7112-4D1A-B93E-FC5D8D821A31}"/>
              </a:ext>
            </a:extLst>
          </p:cNvPr>
          <p:cNvGrpSpPr/>
          <p:nvPr/>
        </p:nvGrpSpPr>
        <p:grpSpPr>
          <a:xfrm>
            <a:off x="8408818" y="1000119"/>
            <a:ext cx="3783182" cy="4398531"/>
            <a:chOff x="8259609" y="1620160"/>
            <a:chExt cx="3783182" cy="4398531"/>
          </a:xfrm>
        </p:grpSpPr>
        <p:pic>
          <p:nvPicPr>
            <p:cNvPr id="13" name="Picture 12">
              <a:extLst>
                <a:ext uri="{FF2B5EF4-FFF2-40B4-BE49-F238E27FC236}">
                  <a16:creationId xmlns:a16="http://schemas.microsoft.com/office/drawing/2014/main" id="{2F4323EB-7E79-4CAD-BD35-E46F7D02B012}"/>
                </a:ext>
              </a:extLst>
            </p:cNvPr>
            <p:cNvPicPr>
              <a:picLocks noChangeAspect="1"/>
            </p:cNvPicPr>
            <p:nvPr/>
          </p:nvPicPr>
          <p:blipFill>
            <a:blip r:embed="rId9"/>
            <a:stretch>
              <a:fillRect/>
            </a:stretch>
          </p:blipFill>
          <p:spPr>
            <a:xfrm rot="16200000">
              <a:off x="8856325" y="2832224"/>
              <a:ext cx="4398529" cy="1974402"/>
            </a:xfrm>
            <a:prstGeom prst="rect">
              <a:avLst/>
            </a:prstGeom>
          </p:spPr>
        </p:pic>
        <p:pic>
          <p:nvPicPr>
            <p:cNvPr id="15" name="Picture 14">
              <a:extLst>
                <a:ext uri="{FF2B5EF4-FFF2-40B4-BE49-F238E27FC236}">
                  <a16:creationId xmlns:a16="http://schemas.microsoft.com/office/drawing/2014/main" id="{965D11E8-06CF-46C0-AD13-6D780CF036C9}"/>
                </a:ext>
              </a:extLst>
            </p:cNvPr>
            <p:cNvPicPr>
              <a:picLocks noChangeAspect="1"/>
            </p:cNvPicPr>
            <p:nvPr/>
          </p:nvPicPr>
          <p:blipFill>
            <a:blip r:embed="rId10"/>
            <a:stretch>
              <a:fillRect/>
            </a:stretch>
          </p:blipFill>
          <p:spPr>
            <a:xfrm rot="16200000">
              <a:off x="8085765" y="1794006"/>
              <a:ext cx="2326842" cy="1979153"/>
            </a:xfrm>
            <a:prstGeom prst="rect">
              <a:avLst/>
            </a:prstGeom>
          </p:spPr>
        </p:pic>
        <p:pic>
          <p:nvPicPr>
            <p:cNvPr id="23" name="Picture 22">
              <a:extLst>
                <a:ext uri="{FF2B5EF4-FFF2-40B4-BE49-F238E27FC236}">
                  <a16:creationId xmlns:a16="http://schemas.microsoft.com/office/drawing/2014/main" id="{5581DA83-DA48-496D-BCBB-3F7EADE14ED8}"/>
                </a:ext>
              </a:extLst>
            </p:cNvPr>
            <p:cNvPicPr>
              <a:picLocks noChangeAspect="1"/>
            </p:cNvPicPr>
            <p:nvPr/>
          </p:nvPicPr>
          <p:blipFill>
            <a:blip r:embed="rId11"/>
            <a:stretch>
              <a:fillRect/>
            </a:stretch>
          </p:blipFill>
          <p:spPr>
            <a:xfrm rot="16200000">
              <a:off x="8510873" y="3640799"/>
              <a:ext cx="3067136" cy="1688648"/>
            </a:xfrm>
            <a:prstGeom prst="rect">
              <a:avLst/>
            </a:prstGeom>
          </p:spPr>
        </p:pic>
      </p:grpSp>
    </p:spTree>
    <p:extLst>
      <p:ext uri="{BB962C8B-B14F-4D97-AF65-F5344CB8AC3E}">
        <p14:creationId xmlns:p14="http://schemas.microsoft.com/office/powerpoint/2010/main" val="902807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593949" y="2123379"/>
            <a:ext cx="4731026" cy="2669654"/>
          </a:xfrm>
          <a:prstGeom prst="rect">
            <a:avLst/>
          </a:prstGeom>
        </p:spPr>
      </p:pic>
      <p:sp>
        <p:nvSpPr>
          <p:cNvPr id="2" name="Title 1">
            <a:extLst>
              <a:ext uri="{FF2B5EF4-FFF2-40B4-BE49-F238E27FC236}">
                <a16:creationId xmlns:a16="http://schemas.microsoft.com/office/drawing/2014/main" id="{ABDCBCA2-9DBC-D345-8CB9-FE7740FD12AF}"/>
              </a:ext>
            </a:extLst>
          </p:cNvPr>
          <p:cNvSpPr>
            <a:spLocks noGrp="1"/>
          </p:cNvSpPr>
          <p:nvPr>
            <p:ph type="title"/>
          </p:nvPr>
        </p:nvSpPr>
        <p:spPr/>
        <p:txBody>
          <a:bodyPr/>
          <a:lstStyle/>
          <a:p>
            <a:r>
              <a:rPr lang="en-US" sz="4400" dirty="0"/>
              <a:t>Few-view CT</a:t>
            </a:r>
          </a:p>
        </p:txBody>
      </p:sp>
      <p:pic>
        <p:nvPicPr>
          <p:cNvPr id="4" name="Picture 3" descr="A blurry photo of a horse&#10;&#10;Description automatically generated">
            <a:extLst>
              <a:ext uri="{FF2B5EF4-FFF2-40B4-BE49-F238E27FC236}">
                <a16:creationId xmlns:a16="http://schemas.microsoft.com/office/drawing/2014/main" id="{2BC0C123-29EB-E84F-B29E-DFDEE5BF8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02" y="2289806"/>
            <a:ext cx="444500" cy="2336800"/>
          </a:xfrm>
          <a:prstGeom prst="rect">
            <a:avLst/>
          </a:prstGeom>
        </p:spPr>
      </p:pic>
      <p:pic>
        <p:nvPicPr>
          <p:cNvPr id="6" name="Picture 5" descr="A picture containing photo&#10;&#10;Description automatically generated">
            <a:extLst>
              <a:ext uri="{FF2B5EF4-FFF2-40B4-BE49-F238E27FC236}">
                <a16:creationId xmlns:a16="http://schemas.microsoft.com/office/drawing/2014/main" id="{D4172FA2-DC43-F64C-A44E-FF570C27CF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4750" y="2289806"/>
            <a:ext cx="2336800" cy="2336800"/>
          </a:xfrm>
          <a:prstGeom prst="rect">
            <a:avLst/>
          </a:prstGeom>
        </p:spPr>
      </p:pic>
      <p:pic>
        <p:nvPicPr>
          <p:cNvPr id="8" name="Picture 7">
            <a:extLst>
              <a:ext uri="{FF2B5EF4-FFF2-40B4-BE49-F238E27FC236}">
                <a16:creationId xmlns:a16="http://schemas.microsoft.com/office/drawing/2014/main" id="{796873A4-99B2-FC48-8B93-A11EB35C2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528" y="2289806"/>
            <a:ext cx="2336800" cy="2336800"/>
          </a:xfrm>
          <a:prstGeom prst="rect">
            <a:avLst/>
          </a:prstGeom>
        </p:spPr>
      </p:pic>
      <p:cxnSp>
        <p:nvCxnSpPr>
          <p:cNvPr id="10" name="Straight Arrow Connector 9">
            <a:extLst>
              <a:ext uri="{FF2B5EF4-FFF2-40B4-BE49-F238E27FC236}">
                <a16:creationId xmlns:a16="http://schemas.microsoft.com/office/drawing/2014/main" id="{4CCA340E-76E7-2D40-89E8-CED3A977CEE7}"/>
              </a:ext>
            </a:extLst>
          </p:cNvPr>
          <p:cNvCxnSpPr>
            <a:stCxn id="4" idx="3"/>
            <a:endCxn id="6" idx="1"/>
          </p:cNvCxnSpPr>
          <p:nvPr/>
        </p:nvCxnSpPr>
        <p:spPr>
          <a:xfrm>
            <a:off x="1432302" y="3458206"/>
            <a:ext cx="1012448"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B65AE1D-6BE0-114D-B09E-8AC8E5EBCC45}"/>
              </a:ext>
            </a:extLst>
          </p:cNvPr>
          <p:cNvSpPr txBox="1"/>
          <p:nvPr/>
        </p:nvSpPr>
        <p:spPr>
          <a:xfrm>
            <a:off x="2444751" y="4683756"/>
            <a:ext cx="2336800" cy="830997"/>
          </a:xfrm>
          <a:prstGeom prst="rect">
            <a:avLst/>
          </a:prstGeom>
          <a:noFill/>
        </p:spPr>
        <p:txBody>
          <a:bodyPr wrap="square" rtlCol="0">
            <a:spAutoFit/>
          </a:bodyPr>
          <a:lstStyle/>
          <a:p>
            <a:pPr algn="ctr"/>
            <a:r>
              <a:rPr lang="en-US" b="1" dirty="0"/>
              <a:t>Intermediate FBP Image</a:t>
            </a:r>
          </a:p>
        </p:txBody>
      </p:sp>
      <p:sp>
        <p:nvSpPr>
          <p:cNvPr id="12" name="TextBox 11">
            <a:extLst>
              <a:ext uri="{FF2B5EF4-FFF2-40B4-BE49-F238E27FC236}">
                <a16:creationId xmlns:a16="http://schemas.microsoft.com/office/drawing/2014/main" id="{7C447C17-BC6C-B845-9DCB-89DF6F8B27DA}"/>
              </a:ext>
            </a:extLst>
          </p:cNvPr>
          <p:cNvSpPr txBox="1"/>
          <p:nvPr/>
        </p:nvSpPr>
        <p:spPr>
          <a:xfrm>
            <a:off x="342900" y="4683756"/>
            <a:ext cx="1732959" cy="830997"/>
          </a:xfrm>
          <a:prstGeom prst="rect">
            <a:avLst/>
          </a:prstGeom>
          <a:noFill/>
        </p:spPr>
        <p:txBody>
          <a:bodyPr wrap="square" rtlCol="0">
            <a:spAutoFit/>
          </a:bodyPr>
          <a:lstStyle/>
          <a:p>
            <a:pPr algn="ctr"/>
            <a:r>
              <a:rPr lang="en-US" b="1" dirty="0"/>
              <a:t>Few-view Sinogram</a:t>
            </a:r>
          </a:p>
        </p:txBody>
      </p:sp>
      <p:sp>
        <p:nvSpPr>
          <p:cNvPr id="16" name="TextBox 15">
            <a:extLst>
              <a:ext uri="{FF2B5EF4-FFF2-40B4-BE49-F238E27FC236}">
                <a16:creationId xmlns:a16="http://schemas.microsoft.com/office/drawing/2014/main" id="{A5BF685D-5382-6F40-A162-0D20ED624912}"/>
              </a:ext>
            </a:extLst>
          </p:cNvPr>
          <p:cNvSpPr txBox="1"/>
          <p:nvPr/>
        </p:nvSpPr>
        <p:spPr>
          <a:xfrm>
            <a:off x="5526602" y="4683756"/>
            <a:ext cx="2514170" cy="461665"/>
          </a:xfrm>
          <a:prstGeom prst="rect">
            <a:avLst/>
          </a:prstGeom>
          <a:noFill/>
        </p:spPr>
        <p:txBody>
          <a:bodyPr wrap="square" rtlCol="0">
            <a:spAutoFit/>
          </a:bodyPr>
          <a:lstStyle/>
          <a:p>
            <a:pPr algn="ctr"/>
            <a:r>
              <a:rPr lang="en-US" b="1" dirty="0" err="1"/>
              <a:t>FBPConvNet</a:t>
            </a:r>
            <a:endParaRPr lang="en-US" b="1" dirty="0"/>
          </a:p>
        </p:txBody>
      </p:sp>
      <p:sp>
        <p:nvSpPr>
          <p:cNvPr id="19" name="TextBox 18">
            <a:extLst>
              <a:ext uri="{FF2B5EF4-FFF2-40B4-BE49-F238E27FC236}">
                <a16:creationId xmlns:a16="http://schemas.microsoft.com/office/drawing/2014/main" id="{7B8A37F2-1EE0-DF40-8684-D0EA0F495EAC}"/>
              </a:ext>
            </a:extLst>
          </p:cNvPr>
          <p:cNvSpPr txBox="1"/>
          <p:nvPr/>
        </p:nvSpPr>
        <p:spPr>
          <a:xfrm>
            <a:off x="3248025" y="6211669"/>
            <a:ext cx="8943975" cy="523220"/>
          </a:xfrm>
          <a:prstGeom prst="rect">
            <a:avLst/>
          </a:prstGeom>
          <a:noFill/>
        </p:spPr>
        <p:txBody>
          <a:bodyPr wrap="square" rtlCol="0">
            <a:spAutoFit/>
          </a:bodyPr>
          <a:lstStyle/>
          <a:p>
            <a:r>
              <a:rPr lang="en-US" sz="1400" b="1" dirty="0">
                <a:solidFill>
                  <a:srgbClr val="FFC000"/>
                </a:solidFill>
              </a:rPr>
              <a:t>Jin KH,  McCann MT, </a:t>
            </a:r>
            <a:r>
              <a:rPr lang="en-US" sz="1400" b="1" dirty="0" err="1">
                <a:solidFill>
                  <a:srgbClr val="FFC000"/>
                </a:solidFill>
              </a:rPr>
              <a:t>Froustey</a:t>
            </a:r>
            <a:r>
              <a:rPr lang="en-US" sz="1400" b="1" dirty="0">
                <a:solidFill>
                  <a:srgbClr val="FFC000"/>
                </a:solidFill>
              </a:rPr>
              <a:t> E, Unser M: Deep Convolutional Neural Network for Inverse Problems in Imaging. IEEE Transactions on Image Processing 26(9):4509–4522, 2017</a:t>
            </a:r>
            <a:endParaRPr lang="en-US" sz="1400" b="1" baseline="30000" dirty="0">
              <a:solidFill>
                <a:srgbClr val="FFC000"/>
              </a:solidFill>
            </a:endParaRPr>
          </a:p>
        </p:txBody>
      </p:sp>
      <p:sp>
        <p:nvSpPr>
          <p:cNvPr id="29" name="TextBox 28">
            <a:extLst>
              <a:ext uri="{FF2B5EF4-FFF2-40B4-BE49-F238E27FC236}">
                <a16:creationId xmlns:a16="http://schemas.microsoft.com/office/drawing/2014/main" id="{A5BF685D-5382-6F40-A162-0D20ED624912}"/>
              </a:ext>
            </a:extLst>
          </p:cNvPr>
          <p:cNvSpPr txBox="1"/>
          <p:nvPr/>
        </p:nvSpPr>
        <p:spPr>
          <a:xfrm>
            <a:off x="9165528" y="4683756"/>
            <a:ext cx="2514170" cy="830997"/>
          </a:xfrm>
          <a:prstGeom prst="rect">
            <a:avLst/>
          </a:prstGeom>
          <a:noFill/>
        </p:spPr>
        <p:txBody>
          <a:bodyPr wrap="square" rtlCol="0">
            <a:spAutoFit/>
          </a:bodyPr>
          <a:lstStyle/>
          <a:p>
            <a:pPr algn="ctr"/>
            <a:r>
              <a:rPr lang="en-US" b="1" dirty="0"/>
              <a:t>Reconstructed Image</a:t>
            </a:r>
          </a:p>
        </p:txBody>
      </p:sp>
    </p:spTree>
    <p:extLst>
      <p:ext uri="{BB962C8B-B14F-4D97-AF65-F5344CB8AC3E}">
        <p14:creationId xmlns:p14="http://schemas.microsoft.com/office/powerpoint/2010/main" val="301979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Content Placeholder 2">
            <a:extLst>
              <a:ext uri="{FF2B5EF4-FFF2-40B4-BE49-F238E27FC236}">
                <a16:creationId xmlns:a16="http://schemas.microsoft.com/office/drawing/2014/main" id="{137B2B28-13D8-0244-9385-0282B19A0675}"/>
              </a:ext>
            </a:extLst>
          </p:cNvPr>
          <p:cNvSpPr txBox="1">
            <a:spLocks/>
          </p:cNvSpPr>
          <p:nvPr/>
        </p:nvSpPr>
        <p:spPr>
          <a:xfrm>
            <a:off x="1952822" y="2787865"/>
            <a:ext cx="8286356" cy="2300639"/>
          </a:xfrm>
          <a:prstGeom prst="rect">
            <a:avLst/>
          </a:prstGeom>
        </p:spPr>
        <p:txBody>
          <a:bodyPr vert="horz" anchor="t">
            <a:noAutofit/>
          </a:bodyPr>
          <a:lstStyle>
            <a:lvl1pPr marL="411480" indent="-342900" algn="l" rtl="0" eaLnBrk="1" latinLnBrk="0" hangingPunct="1">
              <a:spcBef>
                <a:spcPts val="700"/>
              </a:spcBef>
              <a:buClrTx/>
              <a:buSzPct val="95000"/>
              <a:buFont typeface="Arial" panose="020B0604020202020204" pitchFamily="34" charset="0"/>
              <a:buChar char="•"/>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Arial" panose="020B0604020202020204" pitchFamily="34" charset="0"/>
              <a:buChar char="•"/>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Arial" panose="020B0604020202020204" pitchFamily="34" charset="0"/>
              <a:buChar char="•"/>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Arial" panose="020B0604020202020204" pitchFamily="34" charset="0"/>
              <a:buChar char="•"/>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Arial" panose="020B0604020202020204" pitchFamily="34" charset="0"/>
              <a:buChar char="•"/>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fontAlgn="auto">
              <a:spcAft>
                <a:spcPts val="0"/>
              </a:spcAft>
            </a:pPr>
            <a:r>
              <a:rPr lang="en-US" altLang="zh-CN" sz="3600" dirty="0">
                <a:ea typeface="ＭＳ Ｐゴシック" pitchFamily="116" charset="-128"/>
              </a:rPr>
              <a:t>Transposed Operation</a:t>
            </a:r>
          </a:p>
          <a:p>
            <a:pPr fontAlgn="auto">
              <a:spcAft>
                <a:spcPts val="0"/>
              </a:spcAft>
            </a:pPr>
            <a:r>
              <a:rPr lang="en-US" altLang="zh-CN" sz="3600" dirty="0">
                <a:ea typeface="ＭＳ Ｐゴシック" pitchFamily="116" charset="-128"/>
              </a:rPr>
              <a:t>Deep Denoising</a:t>
            </a:r>
          </a:p>
          <a:p>
            <a:pPr fontAlgn="auto">
              <a:spcAft>
                <a:spcPts val="0"/>
              </a:spcAft>
            </a:pPr>
            <a:r>
              <a:rPr lang="en-US" altLang="zh-CN" sz="3600" dirty="0">
                <a:solidFill>
                  <a:srgbClr val="FF0000"/>
                </a:solidFill>
                <a:ea typeface="ＭＳ Ｐゴシック" pitchFamily="116" charset="-128"/>
              </a:rPr>
              <a:t>Deep Reconstruction</a:t>
            </a:r>
          </a:p>
        </p:txBody>
      </p:sp>
    </p:spTree>
    <p:extLst>
      <p:ext uri="{BB962C8B-B14F-4D97-AF65-F5344CB8AC3E}">
        <p14:creationId xmlns:p14="http://schemas.microsoft.com/office/powerpoint/2010/main" val="386585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CT Fourier Slide Theorem</a:t>
            </a:r>
          </a:p>
        </p:txBody>
      </p:sp>
      <p:sp>
        <p:nvSpPr>
          <p:cNvPr id="5" name="Oval 4"/>
          <p:cNvSpPr/>
          <p:nvPr/>
        </p:nvSpPr>
        <p:spPr bwMode="auto">
          <a:xfrm>
            <a:off x="7270094" y="3377988"/>
            <a:ext cx="1982459" cy="1982459"/>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defRPr/>
            </a:pPr>
            <a:endParaRPr lang="en-US" sz="1776" b="1" dirty="0" err="1">
              <a:solidFill>
                <a:srgbClr val="FAFD00"/>
              </a:solidFill>
              <a:latin typeface="Arial"/>
              <a:ea typeface="ＭＳ Ｐゴシック"/>
            </a:endParaRPr>
          </a:p>
        </p:txBody>
      </p:sp>
      <p:pic>
        <p:nvPicPr>
          <p:cNvPr id="6" name="Picture 60" descr="C:\AAA\im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85993" y="3356420"/>
            <a:ext cx="2030587" cy="2030587"/>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7" name="Straight Arrow Connector 105"/>
          <p:cNvSpPr>
            <a:spLocks noChangeShapeType="1"/>
          </p:cNvSpPr>
          <p:nvPr/>
        </p:nvSpPr>
        <p:spPr bwMode="auto">
          <a:xfrm flipV="1">
            <a:off x="3549058" y="4366999"/>
            <a:ext cx="2894709"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8" name="Straight Arrow Connector 105"/>
          <p:cNvSpPr>
            <a:spLocks noChangeShapeType="1"/>
          </p:cNvSpPr>
          <p:nvPr/>
        </p:nvSpPr>
        <p:spPr bwMode="auto">
          <a:xfrm flipV="1">
            <a:off x="6814919" y="4366999"/>
            <a:ext cx="2894709"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9" name="Straight Arrow Connector 105"/>
          <p:cNvSpPr>
            <a:spLocks noChangeShapeType="1"/>
          </p:cNvSpPr>
          <p:nvPr/>
        </p:nvSpPr>
        <p:spPr bwMode="auto">
          <a:xfrm rot="16200000" flipV="1">
            <a:off x="3722435" y="4193623"/>
            <a:ext cx="254795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10" name="Straight Arrow Connector 105"/>
          <p:cNvSpPr>
            <a:spLocks noChangeShapeType="1"/>
          </p:cNvSpPr>
          <p:nvPr/>
        </p:nvSpPr>
        <p:spPr bwMode="auto">
          <a:xfrm rot="16200000" flipV="1">
            <a:off x="6720759" y="3965182"/>
            <a:ext cx="308302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graphicFrame>
        <p:nvGraphicFramePr>
          <p:cNvPr id="11" name="对象 28"/>
          <p:cNvGraphicFramePr>
            <a:graphicFrameLocks noChangeAspect="1"/>
          </p:cNvGraphicFramePr>
          <p:nvPr/>
        </p:nvGraphicFramePr>
        <p:xfrm>
          <a:off x="6284841" y="4429047"/>
          <a:ext cx="211520" cy="228441"/>
        </p:xfrm>
        <a:graphic>
          <a:graphicData uri="http://schemas.openxmlformats.org/presentationml/2006/ole">
            <mc:AlternateContent xmlns:mc="http://schemas.openxmlformats.org/markup-compatibility/2006">
              <mc:Choice xmlns:v="urn:schemas-microsoft-com:vml" Requires="v">
                <p:oleObj name="Equation" r:id="rId3" imgW="177480" imgH="190440" progId="Equation.DSMT4">
                  <p:embed/>
                </p:oleObj>
              </mc:Choice>
              <mc:Fallback>
                <p:oleObj name="Equation" r:id="rId3" imgW="177480" imgH="190440" progId="Equation.DSMT4">
                  <p:embed/>
                  <p:pic>
                    <p:nvPicPr>
                      <p:cNvPr id="11" name="对象 28"/>
                      <p:cNvPicPr/>
                      <p:nvPr/>
                    </p:nvPicPr>
                    <p:blipFill>
                      <a:blip r:embed="rId4"/>
                      <a:stretch>
                        <a:fillRect/>
                      </a:stretch>
                    </p:blipFill>
                    <p:spPr>
                      <a:xfrm>
                        <a:off x="6284841" y="4429047"/>
                        <a:ext cx="211520" cy="228441"/>
                      </a:xfrm>
                      <a:prstGeom prst="rect">
                        <a:avLst/>
                      </a:prstGeom>
                    </p:spPr>
                  </p:pic>
                </p:oleObj>
              </mc:Fallback>
            </mc:AlternateContent>
          </a:graphicData>
        </a:graphic>
      </p:graphicFrame>
      <p:graphicFrame>
        <p:nvGraphicFramePr>
          <p:cNvPr id="12" name="对象 28"/>
          <p:cNvGraphicFramePr>
            <a:graphicFrameLocks noChangeAspect="1"/>
          </p:cNvGraphicFramePr>
          <p:nvPr/>
        </p:nvGraphicFramePr>
        <p:xfrm>
          <a:off x="5055208" y="2838420"/>
          <a:ext cx="224211" cy="289077"/>
        </p:xfrm>
        <a:graphic>
          <a:graphicData uri="http://schemas.openxmlformats.org/presentationml/2006/ole">
            <mc:AlternateContent xmlns:mc="http://schemas.openxmlformats.org/markup-compatibility/2006">
              <mc:Choice xmlns:v="urn:schemas-microsoft-com:vml" Requires="v">
                <p:oleObj name="Equation" r:id="rId5" imgW="190440" imgH="241200" progId="Equation.DSMT4">
                  <p:embed/>
                </p:oleObj>
              </mc:Choice>
              <mc:Fallback>
                <p:oleObj name="Equation" r:id="rId5" imgW="190440" imgH="241200" progId="Equation.DSMT4">
                  <p:embed/>
                  <p:pic>
                    <p:nvPicPr>
                      <p:cNvPr id="12" name="对象 28"/>
                      <p:cNvPicPr/>
                      <p:nvPr/>
                    </p:nvPicPr>
                    <p:blipFill>
                      <a:blip r:embed="rId6"/>
                      <a:stretch>
                        <a:fillRect/>
                      </a:stretch>
                    </p:blipFill>
                    <p:spPr>
                      <a:xfrm>
                        <a:off x="5055208" y="2838420"/>
                        <a:ext cx="224211" cy="289077"/>
                      </a:xfrm>
                      <a:prstGeom prst="rect">
                        <a:avLst/>
                      </a:prstGeom>
                    </p:spPr>
                  </p:pic>
                </p:oleObj>
              </mc:Fallback>
            </mc:AlternateContent>
          </a:graphicData>
        </a:graphic>
      </p:graphicFrame>
      <p:graphicFrame>
        <p:nvGraphicFramePr>
          <p:cNvPr id="13" name="对象 28"/>
          <p:cNvGraphicFramePr>
            <a:graphicFrameLocks noChangeAspect="1"/>
          </p:cNvGraphicFramePr>
          <p:nvPr/>
        </p:nvGraphicFramePr>
        <p:xfrm>
          <a:off x="9544639" y="4426197"/>
          <a:ext cx="211520" cy="228441"/>
        </p:xfrm>
        <a:graphic>
          <a:graphicData uri="http://schemas.openxmlformats.org/presentationml/2006/ole">
            <mc:AlternateContent xmlns:mc="http://schemas.openxmlformats.org/markup-compatibility/2006">
              <mc:Choice xmlns:v="urn:schemas-microsoft-com:vml" Requires="v">
                <p:oleObj name="Equation" r:id="rId7" imgW="177480" imgH="190440" progId="Equation.DSMT4">
                  <p:embed/>
                </p:oleObj>
              </mc:Choice>
              <mc:Fallback>
                <p:oleObj name="Equation" r:id="rId7" imgW="177480" imgH="190440" progId="Equation.DSMT4">
                  <p:embed/>
                  <p:pic>
                    <p:nvPicPr>
                      <p:cNvPr id="13" name="对象 28"/>
                      <p:cNvPicPr/>
                      <p:nvPr/>
                    </p:nvPicPr>
                    <p:blipFill>
                      <a:blip r:embed="rId8"/>
                      <a:stretch>
                        <a:fillRect/>
                      </a:stretch>
                    </p:blipFill>
                    <p:spPr>
                      <a:xfrm>
                        <a:off x="9544639" y="4426197"/>
                        <a:ext cx="211520" cy="228441"/>
                      </a:xfrm>
                      <a:prstGeom prst="rect">
                        <a:avLst/>
                      </a:prstGeom>
                    </p:spPr>
                  </p:pic>
                </p:oleObj>
              </mc:Fallback>
            </mc:AlternateContent>
          </a:graphicData>
        </a:graphic>
      </p:graphicFrame>
      <p:graphicFrame>
        <p:nvGraphicFramePr>
          <p:cNvPr id="14" name="对象 28"/>
          <p:cNvGraphicFramePr>
            <a:graphicFrameLocks noChangeAspect="1"/>
          </p:cNvGraphicFramePr>
          <p:nvPr/>
        </p:nvGraphicFramePr>
        <p:xfrm>
          <a:off x="8337991" y="2340646"/>
          <a:ext cx="179087" cy="228441"/>
        </p:xfrm>
        <a:graphic>
          <a:graphicData uri="http://schemas.openxmlformats.org/presentationml/2006/ole">
            <mc:AlternateContent xmlns:mc="http://schemas.openxmlformats.org/markup-compatibility/2006">
              <mc:Choice xmlns:v="urn:schemas-microsoft-com:vml" Requires="v">
                <p:oleObj name="Equation" r:id="rId9" imgW="152280" imgH="190440" progId="Equation.DSMT4">
                  <p:embed/>
                </p:oleObj>
              </mc:Choice>
              <mc:Fallback>
                <p:oleObj name="Equation" r:id="rId9" imgW="152280" imgH="190440" progId="Equation.DSMT4">
                  <p:embed/>
                  <p:pic>
                    <p:nvPicPr>
                      <p:cNvPr id="14" name="对象 28"/>
                      <p:cNvPicPr/>
                      <p:nvPr/>
                    </p:nvPicPr>
                    <p:blipFill>
                      <a:blip r:embed="rId10"/>
                      <a:stretch>
                        <a:fillRect/>
                      </a:stretch>
                    </p:blipFill>
                    <p:spPr>
                      <a:xfrm>
                        <a:off x="8337991" y="2340646"/>
                        <a:ext cx="179087" cy="228441"/>
                      </a:xfrm>
                      <a:prstGeom prst="rect">
                        <a:avLst/>
                      </a:prstGeom>
                    </p:spPr>
                  </p:pic>
                </p:oleObj>
              </mc:Fallback>
            </mc:AlternateContent>
          </a:graphicData>
        </a:graphic>
      </p:graphicFrame>
      <p:graphicFrame>
        <p:nvGraphicFramePr>
          <p:cNvPr id="15" name="对象 28"/>
          <p:cNvGraphicFramePr>
            <a:graphicFrameLocks noChangeAspect="1"/>
          </p:cNvGraphicFramePr>
          <p:nvPr/>
        </p:nvGraphicFramePr>
        <p:xfrm>
          <a:off x="6459823" y="2954899"/>
          <a:ext cx="135372" cy="259464"/>
        </p:xfrm>
        <a:graphic>
          <a:graphicData uri="http://schemas.openxmlformats.org/presentationml/2006/ole">
            <mc:AlternateContent xmlns:mc="http://schemas.openxmlformats.org/markup-compatibility/2006">
              <mc:Choice xmlns:v="urn:schemas-microsoft-com:vml" Requires="v">
                <p:oleObj name="Equation" r:id="rId11" imgW="114120" imgH="215640" progId="Equation.DSMT4">
                  <p:embed/>
                </p:oleObj>
              </mc:Choice>
              <mc:Fallback>
                <p:oleObj name="Equation" r:id="rId11" imgW="114120" imgH="215640" progId="Equation.DSMT4">
                  <p:embed/>
                  <p:pic>
                    <p:nvPicPr>
                      <p:cNvPr id="15" name="对象 28"/>
                      <p:cNvPicPr/>
                      <p:nvPr/>
                    </p:nvPicPr>
                    <p:blipFill>
                      <a:blip r:embed="rId12"/>
                      <a:stretch>
                        <a:fillRect/>
                      </a:stretch>
                    </p:blipFill>
                    <p:spPr>
                      <a:xfrm>
                        <a:off x="6459823" y="2954899"/>
                        <a:ext cx="135372" cy="259464"/>
                      </a:xfrm>
                      <a:prstGeom prst="rect">
                        <a:avLst/>
                      </a:prstGeom>
                    </p:spPr>
                  </p:pic>
                </p:oleObj>
              </mc:Fallback>
            </mc:AlternateContent>
          </a:graphicData>
        </a:graphic>
      </p:graphicFrame>
      <p:sp>
        <p:nvSpPr>
          <p:cNvPr id="16" name="Straight Arrow Connector 105"/>
          <p:cNvSpPr>
            <a:spLocks noChangeShapeType="1"/>
          </p:cNvSpPr>
          <p:nvPr/>
        </p:nvSpPr>
        <p:spPr bwMode="auto">
          <a:xfrm rot="18900000">
            <a:off x="3333459" y="4284649"/>
            <a:ext cx="3492610" cy="20443"/>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17" name="Arc 16"/>
          <p:cNvSpPr/>
          <p:nvPr/>
        </p:nvSpPr>
        <p:spPr bwMode="auto">
          <a:xfrm>
            <a:off x="4981038" y="3664756"/>
            <a:ext cx="1119312" cy="1421656"/>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a:solidFill>
                <a:srgbClr val="000000"/>
              </a:solidFill>
              <a:latin typeface="Arial"/>
            </a:endParaRPr>
          </a:p>
        </p:txBody>
      </p:sp>
      <p:graphicFrame>
        <p:nvGraphicFramePr>
          <p:cNvPr id="18" name="对象 28"/>
          <p:cNvGraphicFramePr>
            <a:graphicFrameLocks noChangeAspect="1"/>
          </p:cNvGraphicFramePr>
          <p:nvPr/>
        </p:nvGraphicFramePr>
        <p:xfrm>
          <a:off x="6087784" y="3856464"/>
          <a:ext cx="210109" cy="290486"/>
        </p:xfrm>
        <a:graphic>
          <a:graphicData uri="http://schemas.openxmlformats.org/presentationml/2006/ole">
            <mc:AlternateContent xmlns:mc="http://schemas.openxmlformats.org/markup-compatibility/2006">
              <mc:Choice xmlns:v="urn:schemas-microsoft-com:vml" Requires="v">
                <p:oleObj name="Equation" r:id="rId13" imgW="177480" imgH="241200" progId="Equation.DSMT4">
                  <p:embed/>
                </p:oleObj>
              </mc:Choice>
              <mc:Fallback>
                <p:oleObj name="Equation" r:id="rId13" imgW="177480" imgH="241200" progId="Equation.DSMT4">
                  <p:embed/>
                  <p:pic>
                    <p:nvPicPr>
                      <p:cNvPr id="18" name="对象 28"/>
                      <p:cNvPicPr/>
                      <p:nvPr/>
                    </p:nvPicPr>
                    <p:blipFill>
                      <a:blip r:embed="rId14"/>
                      <a:stretch>
                        <a:fillRect/>
                      </a:stretch>
                    </p:blipFill>
                    <p:spPr>
                      <a:xfrm>
                        <a:off x="6087784" y="3856464"/>
                        <a:ext cx="210109" cy="290486"/>
                      </a:xfrm>
                      <a:prstGeom prst="rect">
                        <a:avLst/>
                      </a:prstGeom>
                    </p:spPr>
                  </p:pic>
                </p:oleObj>
              </mc:Fallback>
            </mc:AlternateContent>
          </a:graphicData>
        </a:graphic>
      </p:graphicFrame>
      <p:sp>
        <p:nvSpPr>
          <p:cNvPr id="19" name="Pie 18"/>
          <p:cNvSpPr/>
          <p:nvPr/>
        </p:nvSpPr>
        <p:spPr bwMode="auto">
          <a:xfrm rot="8100000">
            <a:off x="7293643" y="3534407"/>
            <a:ext cx="1940350" cy="1676577"/>
          </a:xfrm>
          <a:prstGeom prst="pie">
            <a:avLst>
              <a:gd name="adj1" fmla="val 0"/>
              <a:gd name="adj2" fmla="val 10757782"/>
            </a:avLst>
          </a:prstGeom>
          <a:solidFill>
            <a:srgbClr val="00B050">
              <a:alpha val="50000"/>
            </a:srgbClr>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defRPr/>
            </a:pPr>
            <a:endParaRPr lang="en-US" sz="1776" b="1" dirty="0" err="1">
              <a:solidFill>
                <a:srgbClr val="FAFD00"/>
              </a:solidFill>
              <a:latin typeface="Arial"/>
              <a:ea typeface="ＭＳ Ｐゴシック"/>
            </a:endParaRPr>
          </a:p>
        </p:txBody>
      </p:sp>
      <p:graphicFrame>
        <p:nvGraphicFramePr>
          <p:cNvPr id="20" name="对象 28"/>
          <p:cNvGraphicFramePr>
            <a:graphicFrameLocks noChangeAspect="1"/>
          </p:cNvGraphicFramePr>
          <p:nvPr/>
        </p:nvGraphicFramePr>
        <p:xfrm>
          <a:off x="9544641" y="3057696"/>
          <a:ext cx="255233" cy="289076"/>
        </p:xfrm>
        <a:graphic>
          <a:graphicData uri="http://schemas.openxmlformats.org/presentationml/2006/ole">
            <mc:AlternateContent xmlns:mc="http://schemas.openxmlformats.org/markup-compatibility/2006">
              <mc:Choice xmlns:v="urn:schemas-microsoft-com:vml" Requires="v">
                <p:oleObj name="Equation" r:id="rId15" imgW="215640" imgH="241200" progId="Equation.DSMT4">
                  <p:embed/>
                </p:oleObj>
              </mc:Choice>
              <mc:Fallback>
                <p:oleObj name="Equation" r:id="rId15" imgW="215640" imgH="241200" progId="Equation.DSMT4">
                  <p:embed/>
                  <p:pic>
                    <p:nvPicPr>
                      <p:cNvPr id="20" name="对象 28"/>
                      <p:cNvPicPr/>
                      <p:nvPr/>
                    </p:nvPicPr>
                    <p:blipFill>
                      <a:blip r:embed="rId16"/>
                      <a:stretch>
                        <a:fillRect/>
                      </a:stretch>
                    </p:blipFill>
                    <p:spPr>
                      <a:xfrm>
                        <a:off x="9544641" y="3057696"/>
                        <a:ext cx="255233" cy="289076"/>
                      </a:xfrm>
                      <a:prstGeom prst="rect">
                        <a:avLst/>
                      </a:prstGeom>
                    </p:spPr>
                  </p:pic>
                </p:oleObj>
              </mc:Fallback>
            </mc:AlternateContent>
          </a:graphicData>
        </a:graphic>
      </p:graphicFrame>
      <p:graphicFrame>
        <p:nvGraphicFramePr>
          <p:cNvPr id="21" name="对象 28"/>
          <p:cNvGraphicFramePr>
            <a:graphicFrameLocks noChangeAspect="1"/>
          </p:cNvGraphicFramePr>
          <p:nvPr/>
        </p:nvGraphicFramePr>
        <p:xfrm>
          <a:off x="4250427" y="5696626"/>
          <a:ext cx="896843" cy="365224"/>
        </p:xfrm>
        <a:graphic>
          <a:graphicData uri="http://schemas.openxmlformats.org/presentationml/2006/ole">
            <mc:AlternateContent xmlns:mc="http://schemas.openxmlformats.org/markup-compatibility/2006">
              <mc:Choice xmlns:v="urn:schemas-microsoft-com:vml" Requires="v">
                <p:oleObj name="Equation" r:id="rId17" imgW="761760" imgH="304560" progId="Equation.DSMT4">
                  <p:embed/>
                </p:oleObj>
              </mc:Choice>
              <mc:Fallback>
                <p:oleObj name="Equation" r:id="rId17" imgW="761760" imgH="304560" progId="Equation.DSMT4">
                  <p:embed/>
                  <p:pic>
                    <p:nvPicPr>
                      <p:cNvPr id="21" name="对象 28"/>
                      <p:cNvPicPr/>
                      <p:nvPr/>
                    </p:nvPicPr>
                    <p:blipFill>
                      <a:blip r:embed="rId18"/>
                      <a:stretch>
                        <a:fillRect/>
                      </a:stretch>
                    </p:blipFill>
                    <p:spPr>
                      <a:xfrm>
                        <a:off x="4250427" y="5696626"/>
                        <a:ext cx="896843" cy="365224"/>
                      </a:xfrm>
                      <a:prstGeom prst="rect">
                        <a:avLst/>
                      </a:prstGeom>
                    </p:spPr>
                  </p:pic>
                </p:oleObj>
              </mc:Fallback>
            </mc:AlternateContent>
          </a:graphicData>
        </a:graphic>
      </p:graphicFrame>
      <p:graphicFrame>
        <p:nvGraphicFramePr>
          <p:cNvPr id="22" name="对象 28"/>
          <p:cNvGraphicFramePr>
            <a:graphicFrameLocks noChangeAspect="1"/>
          </p:cNvGraphicFramePr>
          <p:nvPr/>
        </p:nvGraphicFramePr>
        <p:xfrm>
          <a:off x="7491912" y="5696626"/>
          <a:ext cx="2077122" cy="365223"/>
        </p:xfrm>
        <a:graphic>
          <a:graphicData uri="http://schemas.openxmlformats.org/presentationml/2006/ole">
            <mc:AlternateContent xmlns:mc="http://schemas.openxmlformats.org/markup-compatibility/2006">
              <mc:Choice xmlns:v="urn:schemas-microsoft-com:vml" Requires="v">
                <p:oleObj name="Equation" r:id="rId19" imgW="1765080" imgH="304560" progId="Equation.DSMT4">
                  <p:embed/>
                </p:oleObj>
              </mc:Choice>
              <mc:Fallback>
                <p:oleObj name="Equation" r:id="rId19" imgW="1765080" imgH="304560" progId="Equation.DSMT4">
                  <p:embed/>
                  <p:pic>
                    <p:nvPicPr>
                      <p:cNvPr id="22" name="对象 28"/>
                      <p:cNvPicPr/>
                      <p:nvPr/>
                    </p:nvPicPr>
                    <p:blipFill>
                      <a:blip r:embed="rId20"/>
                      <a:stretch>
                        <a:fillRect/>
                      </a:stretch>
                    </p:blipFill>
                    <p:spPr>
                      <a:xfrm>
                        <a:off x="7491912" y="5696626"/>
                        <a:ext cx="2077122" cy="365223"/>
                      </a:xfrm>
                      <a:prstGeom prst="rect">
                        <a:avLst/>
                      </a:prstGeom>
                    </p:spPr>
                  </p:pic>
                </p:oleObj>
              </mc:Fallback>
            </mc:AlternateContent>
          </a:graphicData>
        </a:graphic>
      </p:graphicFrame>
      <p:graphicFrame>
        <p:nvGraphicFramePr>
          <p:cNvPr id="23" name="对象 28"/>
          <p:cNvGraphicFramePr>
            <a:graphicFrameLocks noChangeAspect="1"/>
          </p:cNvGraphicFramePr>
          <p:nvPr/>
        </p:nvGraphicFramePr>
        <p:xfrm>
          <a:off x="3790322" y="2889185"/>
          <a:ext cx="180497" cy="228441"/>
        </p:xfrm>
        <a:graphic>
          <a:graphicData uri="http://schemas.openxmlformats.org/presentationml/2006/ole">
            <mc:AlternateContent xmlns:mc="http://schemas.openxmlformats.org/markup-compatibility/2006">
              <mc:Choice xmlns:v="urn:schemas-microsoft-com:vml" Requires="v">
                <p:oleObj name="Equation" r:id="rId21" imgW="152280" imgH="190440" progId="Equation.DSMT4">
                  <p:embed/>
                </p:oleObj>
              </mc:Choice>
              <mc:Fallback>
                <p:oleObj name="Equation" r:id="rId21" imgW="152280" imgH="190440" progId="Equation.DSMT4">
                  <p:embed/>
                  <p:pic>
                    <p:nvPicPr>
                      <p:cNvPr id="23" name="对象 28"/>
                      <p:cNvPicPr/>
                      <p:nvPr/>
                    </p:nvPicPr>
                    <p:blipFill>
                      <a:blip r:embed="rId22"/>
                      <a:stretch>
                        <a:fillRect/>
                      </a:stretch>
                    </p:blipFill>
                    <p:spPr>
                      <a:xfrm>
                        <a:off x="3790322" y="2889185"/>
                        <a:ext cx="180497" cy="228441"/>
                      </a:xfrm>
                      <a:prstGeom prst="rect">
                        <a:avLst/>
                      </a:prstGeom>
                    </p:spPr>
                  </p:pic>
                </p:oleObj>
              </mc:Fallback>
            </mc:AlternateContent>
          </a:graphicData>
        </a:graphic>
      </p:graphicFrame>
      <p:sp>
        <p:nvSpPr>
          <p:cNvPr id="24" name="Title 1"/>
          <p:cNvSpPr txBox="1">
            <a:spLocks/>
          </p:cNvSpPr>
          <p:nvPr/>
        </p:nvSpPr>
        <p:spPr bwMode="auto">
          <a:xfrm>
            <a:off x="5339347" y="6069981"/>
            <a:ext cx="2022269"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81224" tIns="40611" rIns="81224" bIns="40611"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defTabSz="915680" eaLnBrk="1" hangingPunct="1">
              <a:defRPr/>
            </a:pPr>
            <a:r>
              <a:rPr lang="en-US" sz="1776" b="0" kern="0" dirty="0">
                <a:solidFill>
                  <a:srgbClr val="000000"/>
                </a:solidFill>
                <a:latin typeface="Arial"/>
                <a:ea typeface="ＭＳ Ｐゴシック"/>
              </a:rPr>
              <a:t>2D Fourier Transform</a:t>
            </a:r>
          </a:p>
        </p:txBody>
      </p:sp>
      <p:cxnSp>
        <p:nvCxnSpPr>
          <p:cNvPr id="25" name="Curved Connector 24"/>
          <p:cNvCxnSpPr>
            <a:endCxn id="19" idx="1"/>
          </p:cNvCxnSpPr>
          <p:nvPr/>
        </p:nvCxnSpPr>
        <p:spPr bwMode="auto">
          <a:xfrm>
            <a:off x="4454631" y="2422927"/>
            <a:ext cx="3216427" cy="1357011"/>
          </a:xfrm>
          <a:prstGeom prst="curvedConnector2">
            <a:avLst/>
          </a:prstGeom>
          <a:solidFill>
            <a:schemeClr val="accent1"/>
          </a:solidFill>
          <a:ln w="127000" cap="flat" cmpd="sng" algn="ctr">
            <a:solidFill>
              <a:srgbClr val="00B0F0">
                <a:alpha val="50000"/>
              </a:srgbClr>
            </a:solidFill>
            <a:prstDash val="solid"/>
            <a:round/>
            <a:headEnd type="none" w="med" len="med"/>
            <a:tailEnd type="triangle"/>
          </a:ln>
          <a:effectLst/>
        </p:spPr>
      </p:cxnSp>
      <p:sp>
        <p:nvSpPr>
          <p:cNvPr id="26" name="Arc 25"/>
          <p:cNvSpPr/>
          <p:nvPr/>
        </p:nvSpPr>
        <p:spPr bwMode="auto">
          <a:xfrm>
            <a:off x="8193240" y="3924832"/>
            <a:ext cx="761887" cy="834463"/>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a:solidFill>
                <a:srgbClr val="000000"/>
              </a:solidFill>
              <a:latin typeface="Arial"/>
            </a:endParaRPr>
          </a:p>
        </p:txBody>
      </p:sp>
      <p:graphicFrame>
        <p:nvGraphicFramePr>
          <p:cNvPr id="27" name="对象 28"/>
          <p:cNvGraphicFramePr>
            <a:graphicFrameLocks noChangeAspect="1"/>
          </p:cNvGraphicFramePr>
          <p:nvPr/>
        </p:nvGraphicFramePr>
        <p:xfrm>
          <a:off x="8574749" y="4047734"/>
          <a:ext cx="210109" cy="290486"/>
        </p:xfrm>
        <a:graphic>
          <a:graphicData uri="http://schemas.openxmlformats.org/presentationml/2006/ole">
            <mc:AlternateContent xmlns:mc="http://schemas.openxmlformats.org/markup-compatibility/2006">
              <mc:Choice xmlns:v="urn:schemas-microsoft-com:vml" Requires="v">
                <p:oleObj name="Equation" r:id="rId23" imgW="177480" imgH="241200" progId="Equation.DSMT4">
                  <p:embed/>
                </p:oleObj>
              </mc:Choice>
              <mc:Fallback>
                <p:oleObj name="Equation" r:id="rId23" imgW="177480" imgH="241200" progId="Equation.DSMT4">
                  <p:embed/>
                  <p:pic>
                    <p:nvPicPr>
                      <p:cNvPr id="27" name="对象 28"/>
                      <p:cNvPicPr/>
                      <p:nvPr/>
                    </p:nvPicPr>
                    <p:blipFill>
                      <a:blip r:embed="rId14"/>
                      <a:stretch>
                        <a:fillRect/>
                      </a:stretch>
                    </p:blipFill>
                    <p:spPr>
                      <a:xfrm>
                        <a:off x="8574749" y="4047734"/>
                        <a:ext cx="210109" cy="290486"/>
                      </a:xfrm>
                      <a:prstGeom prst="rect">
                        <a:avLst/>
                      </a:prstGeom>
                    </p:spPr>
                  </p:pic>
                </p:oleObj>
              </mc:Fallback>
            </mc:AlternateContent>
          </a:graphicData>
        </a:graphic>
      </p:graphicFrame>
      <p:cxnSp>
        <p:nvCxnSpPr>
          <p:cNvPr id="28" name="Straight Connector 27"/>
          <p:cNvCxnSpPr/>
          <p:nvPr/>
        </p:nvCxnSpPr>
        <p:spPr bwMode="auto">
          <a:xfrm>
            <a:off x="5279418" y="5879236"/>
            <a:ext cx="2110964" cy="0"/>
          </a:xfrm>
          <a:prstGeom prst="line">
            <a:avLst/>
          </a:prstGeom>
          <a:solidFill>
            <a:schemeClr val="accent1"/>
          </a:solidFill>
          <a:ln w="127000" cap="flat" cmpd="sng" algn="ctr">
            <a:solidFill>
              <a:srgbClr val="00B0F0">
                <a:alpha val="50000"/>
              </a:srgbClr>
            </a:solidFill>
            <a:prstDash val="solid"/>
            <a:round/>
            <a:headEnd type="triangle" w="med" len="med"/>
            <a:tailEnd type="triangle" w="med" len="med"/>
          </a:ln>
          <a:effectLst/>
        </p:spPr>
      </p:cxnSp>
      <p:sp>
        <p:nvSpPr>
          <p:cNvPr id="29" name="Title 1"/>
          <p:cNvSpPr txBox="1">
            <a:spLocks/>
          </p:cNvSpPr>
          <p:nvPr/>
        </p:nvSpPr>
        <p:spPr bwMode="auto">
          <a:xfrm>
            <a:off x="5922635" y="2244747"/>
            <a:ext cx="2179326"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567" tIns="45784" rIns="91567" bIns="45784" numCol="1" anchor="ctr" anchorCtr="0" compatLnSpc="1">
            <a:prstTxWarp prst="textNoShape">
              <a:avLst/>
            </a:prstTxWarp>
          </a:bodyPr>
          <a:lstStyle>
            <a:lvl1pPr algn="ctr" rtl="0" fontAlgn="base">
              <a:spcBef>
                <a:spcPct val="0"/>
              </a:spcBef>
              <a:spcAft>
                <a:spcPct val="0"/>
              </a:spcAft>
              <a:defRPr sz="3548" b="1">
                <a:solidFill>
                  <a:schemeClr val="tx1"/>
                </a:solidFill>
                <a:latin typeface="+mj-lt"/>
                <a:ea typeface="+mj-ea"/>
                <a:cs typeface="+mj-cs"/>
              </a:defRPr>
            </a:lvl1pPr>
            <a:lvl2pPr algn="l" rtl="0" fontAlgn="base">
              <a:spcBef>
                <a:spcPct val="0"/>
              </a:spcBef>
              <a:spcAft>
                <a:spcPct val="0"/>
              </a:spcAft>
              <a:defRPr sz="3903">
                <a:solidFill>
                  <a:srgbClr val="691638"/>
                </a:solidFill>
                <a:latin typeface="Arial" charset="0"/>
                <a:ea typeface="ＭＳ Ｐゴシック" pitchFamily="116" charset="-128"/>
              </a:defRPr>
            </a:lvl2pPr>
            <a:lvl3pPr algn="l" rtl="0" fontAlgn="base">
              <a:spcBef>
                <a:spcPct val="0"/>
              </a:spcBef>
              <a:spcAft>
                <a:spcPct val="0"/>
              </a:spcAft>
              <a:defRPr sz="3903">
                <a:solidFill>
                  <a:srgbClr val="691638"/>
                </a:solidFill>
                <a:latin typeface="Arial" charset="0"/>
                <a:ea typeface="ＭＳ Ｐゴシック" pitchFamily="116" charset="-128"/>
              </a:defRPr>
            </a:lvl3pPr>
            <a:lvl4pPr algn="l" rtl="0" fontAlgn="base">
              <a:spcBef>
                <a:spcPct val="0"/>
              </a:spcBef>
              <a:spcAft>
                <a:spcPct val="0"/>
              </a:spcAft>
              <a:defRPr sz="3903">
                <a:solidFill>
                  <a:srgbClr val="691638"/>
                </a:solidFill>
                <a:latin typeface="Arial" charset="0"/>
                <a:ea typeface="ＭＳ Ｐゴシック" pitchFamily="116" charset="-128"/>
              </a:defRPr>
            </a:lvl4pPr>
            <a:lvl5pPr algn="l" rtl="0" fontAlgn="base">
              <a:spcBef>
                <a:spcPct val="0"/>
              </a:spcBef>
              <a:spcAft>
                <a:spcPct val="0"/>
              </a:spcAft>
              <a:defRPr sz="3903">
                <a:solidFill>
                  <a:srgbClr val="691638"/>
                </a:solidFill>
                <a:latin typeface="Arial" charset="0"/>
                <a:ea typeface="ＭＳ Ｐゴシック" pitchFamily="116" charset="-128"/>
              </a:defRPr>
            </a:lvl5pPr>
            <a:lvl6pPr marL="405536" algn="l" rtl="0" fontAlgn="base">
              <a:spcBef>
                <a:spcPct val="0"/>
              </a:spcBef>
              <a:spcAft>
                <a:spcPct val="0"/>
              </a:spcAft>
              <a:defRPr sz="3903">
                <a:solidFill>
                  <a:srgbClr val="691638"/>
                </a:solidFill>
                <a:latin typeface="Arial" charset="0"/>
                <a:ea typeface="ＭＳ Ｐゴシック" pitchFamily="116" charset="-128"/>
              </a:defRPr>
            </a:lvl6pPr>
            <a:lvl7pPr marL="811073" algn="l" rtl="0" fontAlgn="base">
              <a:spcBef>
                <a:spcPct val="0"/>
              </a:spcBef>
              <a:spcAft>
                <a:spcPct val="0"/>
              </a:spcAft>
              <a:defRPr sz="3903">
                <a:solidFill>
                  <a:srgbClr val="691638"/>
                </a:solidFill>
                <a:latin typeface="Arial" charset="0"/>
                <a:ea typeface="ＭＳ Ｐゴシック" pitchFamily="116" charset="-128"/>
              </a:defRPr>
            </a:lvl7pPr>
            <a:lvl8pPr marL="1216609" algn="l" rtl="0" fontAlgn="base">
              <a:spcBef>
                <a:spcPct val="0"/>
              </a:spcBef>
              <a:spcAft>
                <a:spcPct val="0"/>
              </a:spcAft>
              <a:defRPr sz="3903">
                <a:solidFill>
                  <a:srgbClr val="691638"/>
                </a:solidFill>
                <a:latin typeface="Arial" charset="0"/>
                <a:ea typeface="ＭＳ Ｐゴシック" pitchFamily="116" charset="-128"/>
              </a:defRPr>
            </a:lvl8pPr>
            <a:lvl9pPr marL="1622146" algn="l" rtl="0" fontAlgn="base">
              <a:spcBef>
                <a:spcPct val="0"/>
              </a:spcBef>
              <a:spcAft>
                <a:spcPct val="0"/>
              </a:spcAft>
              <a:defRPr sz="3903">
                <a:solidFill>
                  <a:srgbClr val="691638"/>
                </a:solidFill>
                <a:latin typeface="Arial" charset="0"/>
                <a:ea typeface="ＭＳ Ｐゴシック" pitchFamily="116" charset="-128"/>
              </a:defRPr>
            </a:lvl9pPr>
          </a:lstStyle>
          <a:p>
            <a:pPr defTabSz="915680" eaLnBrk="1" hangingPunct="1">
              <a:defRPr/>
            </a:pPr>
            <a:r>
              <a:rPr lang="en-US" sz="1776" b="0" kern="0">
                <a:solidFill>
                  <a:srgbClr val="000000"/>
                </a:solidFill>
                <a:latin typeface="Arial"/>
                <a:ea typeface="ＭＳ Ｐゴシック"/>
              </a:rPr>
              <a:t>1D Fourier Transform</a:t>
            </a:r>
            <a:endParaRPr lang="en-US" sz="1776" b="0" kern="0" dirty="0">
              <a:solidFill>
                <a:srgbClr val="000000"/>
              </a:solidFill>
              <a:latin typeface="Arial"/>
              <a:ea typeface="ＭＳ Ｐゴシック"/>
            </a:endParaRPr>
          </a:p>
        </p:txBody>
      </p:sp>
      <p:sp>
        <p:nvSpPr>
          <p:cNvPr id="30" name="Straight Arrow Connector 105"/>
          <p:cNvSpPr>
            <a:spLocks noChangeShapeType="1"/>
          </p:cNvSpPr>
          <p:nvPr/>
        </p:nvSpPr>
        <p:spPr bwMode="auto">
          <a:xfrm rot="13500000" flipV="1">
            <a:off x="3220881" y="4340734"/>
            <a:ext cx="3502598"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graphicFrame>
        <p:nvGraphicFramePr>
          <p:cNvPr id="31" name="对象 28"/>
          <p:cNvGraphicFramePr>
            <a:graphicFrameLocks noChangeAspect="1"/>
          </p:cNvGraphicFramePr>
          <p:nvPr/>
        </p:nvGraphicFramePr>
        <p:xfrm>
          <a:off x="2959287" y="2042554"/>
          <a:ext cx="826336" cy="366634"/>
        </p:xfrm>
        <a:graphic>
          <a:graphicData uri="http://schemas.openxmlformats.org/presentationml/2006/ole">
            <mc:AlternateContent xmlns:mc="http://schemas.openxmlformats.org/markup-compatibility/2006">
              <mc:Choice xmlns:v="urn:schemas-microsoft-com:vml" Requires="v">
                <p:oleObj name="Equation" r:id="rId24" imgW="698400" imgH="304560" progId="Equation.DSMT4">
                  <p:embed/>
                </p:oleObj>
              </mc:Choice>
              <mc:Fallback>
                <p:oleObj name="Equation" r:id="rId24" imgW="698400" imgH="304560" progId="Equation.DSMT4">
                  <p:embed/>
                  <p:pic>
                    <p:nvPicPr>
                      <p:cNvPr id="31" name="对象 28"/>
                      <p:cNvPicPr/>
                      <p:nvPr/>
                    </p:nvPicPr>
                    <p:blipFill>
                      <a:blip r:embed="rId25"/>
                      <a:stretch>
                        <a:fillRect/>
                      </a:stretch>
                    </p:blipFill>
                    <p:spPr>
                      <a:xfrm>
                        <a:off x="2959287" y="2042554"/>
                        <a:ext cx="826336" cy="366634"/>
                      </a:xfrm>
                      <a:prstGeom prst="rect">
                        <a:avLst/>
                      </a:prstGeom>
                    </p:spPr>
                  </p:pic>
                </p:oleObj>
              </mc:Fallback>
            </mc:AlternateContent>
          </a:graphicData>
        </a:graphic>
      </p:graphicFrame>
      <p:sp>
        <p:nvSpPr>
          <p:cNvPr id="32" name="Title 1"/>
          <p:cNvSpPr txBox="1">
            <a:spLocks/>
          </p:cNvSpPr>
          <p:nvPr/>
        </p:nvSpPr>
        <p:spPr bwMode="auto">
          <a:xfrm>
            <a:off x="3042633" y="4402157"/>
            <a:ext cx="869053"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81224" tIns="40611" rIns="81224" bIns="40611"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defTabSz="915680" eaLnBrk="1" hangingPunct="1">
              <a:defRPr/>
            </a:pPr>
            <a:r>
              <a:rPr lang="en-US" sz="1776" b="0" kern="0" dirty="0">
                <a:solidFill>
                  <a:srgbClr val="000000"/>
                </a:solidFill>
                <a:latin typeface="Arial"/>
                <a:ea typeface="ＭＳ Ｐゴシック"/>
              </a:rPr>
              <a:t>X-rays</a:t>
            </a:r>
          </a:p>
        </p:txBody>
      </p:sp>
      <p:sp>
        <p:nvSpPr>
          <p:cNvPr id="33" name="Freeform 32"/>
          <p:cNvSpPr/>
          <p:nvPr/>
        </p:nvSpPr>
        <p:spPr bwMode="auto">
          <a:xfrm flipH="1">
            <a:off x="3092388" y="2470115"/>
            <a:ext cx="1516203" cy="1542486"/>
          </a:xfrm>
          <a:custGeom>
            <a:avLst/>
            <a:gdLst>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24038 w 2185988"/>
              <a:gd name="connsiteY11" fmla="*/ 504825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2009775 w 2185988"/>
              <a:gd name="connsiteY12" fmla="*/ 590550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85950 w 2185988"/>
              <a:gd name="connsiteY11" fmla="*/ 34766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914525 w 2185988"/>
              <a:gd name="connsiteY11" fmla="*/ 29051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914525 w 2224088"/>
              <a:gd name="connsiteY11" fmla="*/ 290512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024063 w 2224088"/>
              <a:gd name="connsiteY15" fmla="*/ 781050 h 2171700"/>
              <a:gd name="connsiteX16" fmla="*/ 2085975 w 2224088"/>
              <a:gd name="connsiteY16" fmla="*/ 952500 h 2171700"/>
              <a:gd name="connsiteX17" fmla="*/ 2152650 w 2224088"/>
              <a:gd name="connsiteY17" fmla="*/ 1152525 h 2171700"/>
              <a:gd name="connsiteX18" fmla="*/ 2185988 w 2224088"/>
              <a:gd name="connsiteY18" fmla="*/ 1428750 h 2171700"/>
              <a:gd name="connsiteX19" fmla="*/ 2171700 w 2224088"/>
              <a:gd name="connsiteY19" fmla="*/ 1609725 h 2171700"/>
              <a:gd name="connsiteX20" fmla="*/ 2124075 w 2224088"/>
              <a:gd name="connsiteY20" fmla="*/ 1804987 h 2171700"/>
              <a:gd name="connsiteX21" fmla="*/ 2038350 w 2224088"/>
              <a:gd name="connsiteY21" fmla="*/ 1981200 h 2171700"/>
              <a:gd name="connsiteX22" fmla="*/ 1957388 w 2224088"/>
              <a:gd name="connsiteY22" fmla="*/ 2100262 h 2171700"/>
              <a:gd name="connsiteX23" fmla="*/ 1895475 w 2224088"/>
              <a:gd name="connsiteY23"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128838 w 2224088"/>
              <a:gd name="connsiteY15" fmla="*/ 671512 h 2171700"/>
              <a:gd name="connsiteX16" fmla="*/ 2024063 w 2224088"/>
              <a:gd name="connsiteY16" fmla="*/ 781050 h 2171700"/>
              <a:gd name="connsiteX17" fmla="*/ 2085975 w 2224088"/>
              <a:gd name="connsiteY17" fmla="*/ 952500 h 2171700"/>
              <a:gd name="connsiteX18" fmla="*/ 2152650 w 2224088"/>
              <a:gd name="connsiteY18" fmla="*/ 1152525 h 2171700"/>
              <a:gd name="connsiteX19" fmla="*/ 2185988 w 2224088"/>
              <a:gd name="connsiteY19" fmla="*/ 1428750 h 2171700"/>
              <a:gd name="connsiteX20" fmla="*/ 2171700 w 2224088"/>
              <a:gd name="connsiteY20" fmla="*/ 1609725 h 2171700"/>
              <a:gd name="connsiteX21" fmla="*/ 2124075 w 2224088"/>
              <a:gd name="connsiteY21" fmla="*/ 1804987 h 2171700"/>
              <a:gd name="connsiteX22" fmla="*/ 2038350 w 2224088"/>
              <a:gd name="connsiteY22" fmla="*/ 1981200 h 2171700"/>
              <a:gd name="connsiteX23" fmla="*/ 1957388 w 2224088"/>
              <a:gd name="connsiteY23" fmla="*/ 2100262 h 2171700"/>
              <a:gd name="connsiteX24" fmla="*/ 1895475 w 22240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128838 w 2185988"/>
              <a:gd name="connsiteY15" fmla="*/ 671512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76463 w 2185988"/>
              <a:gd name="connsiteY18" fmla="*/ 1214437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262286"/>
              <a:gd name="connsiteX1" fmla="*/ 157163 w 2185988"/>
              <a:gd name="connsiteY1" fmla="*/ 185737 h 2262286"/>
              <a:gd name="connsiteX2" fmla="*/ 333375 w 2185988"/>
              <a:gd name="connsiteY2" fmla="*/ 95250 h 2262286"/>
              <a:gd name="connsiteX3" fmla="*/ 495300 w 2185988"/>
              <a:gd name="connsiteY3" fmla="*/ 33337 h 2262286"/>
              <a:gd name="connsiteX4" fmla="*/ 690563 w 2185988"/>
              <a:gd name="connsiteY4" fmla="*/ 0 h 2262286"/>
              <a:gd name="connsiteX5" fmla="*/ 871538 w 2185988"/>
              <a:gd name="connsiteY5" fmla="*/ 4762 h 2262286"/>
              <a:gd name="connsiteX6" fmla="*/ 1066800 w 2185988"/>
              <a:gd name="connsiteY6" fmla="*/ 28575 h 2262286"/>
              <a:gd name="connsiteX7" fmla="*/ 1276350 w 2185988"/>
              <a:gd name="connsiteY7" fmla="*/ 104775 h 2262286"/>
              <a:gd name="connsiteX8" fmla="*/ 1428750 w 2185988"/>
              <a:gd name="connsiteY8" fmla="*/ 171450 h 2262286"/>
              <a:gd name="connsiteX9" fmla="*/ 1571625 w 2185988"/>
              <a:gd name="connsiteY9" fmla="*/ 266700 h 2262286"/>
              <a:gd name="connsiteX10" fmla="*/ 1704975 w 2185988"/>
              <a:gd name="connsiteY10" fmla="*/ 385762 h 2262286"/>
              <a:gd name="connsiteX11" fmla="*/ 1809750 w 2185988"/>
              <a:gd name="connsiteY11" fmla="*/ 328613 h 2262286"/>
              <a:gd name="connsiteX12" fmla="*/ 1976439 w 2185988"/>
              <a:gd name="connsiteY12" fmla="*/ 300038 h 2262286"/>
              <a:gd name="connsiteX13" fmla="*/ 2128838 w 2185988"/>
              <a:gd name="connsiteY13" fmla="*/ 452437 h 2262286"/>
              <a:gd name="connsiteX14" fmla="*/ 2138363 w 2185988"/>
              <a:gd name="connsiteY14" fmla="*/ 576262 h 2262286"/>
              <a:gd name="connsiteX15" fmla="*/ 2095501 w 2185988"/>
              <a:gd name="connsiteY15" fmla="*/ 681037 h 2262286"/>
              <a:gd name="connsiteX16" fmla="*/ 2024063 w 2185988"/>
              <a:gd name="connsiteY16" fmla="*/ 781050 h 2262286"/>
              <a:gd name="connsiteX17" fmla="*/ 2105025 w 2185988"/>
              <a:gd name="connsiteY17" fmla="*/ 962025 h 2262286"/>
              <a:gd name="connsiteX18" fmla="*/ 2176463 w 2185988"/>
              <a:gd name="connsiteY18" fmla="*/ 1214437 h 2262286"/>
              <a:gd name="connsiteX19" fmla="*/ 2185988 w 2185988"/>
              <a:gd name="connsiteY19" fmla="*/ 1428750 h 2262286"/>
              <a:gd name="connsiteX20" fmla="*/ 2171700 w 2185988"/>
              <a:gd name="connsiteY20" fmla="*/ 1609725 h 2262286"/>
              <a:gd name="connsiteX21" fmla="*/ 2124075 w 2185988"/>
              <a:gd name="connsiteY21" fmla="*/ 1804987 h 2262286"/>
              <a:gd name="connsiteX22" fmla="*/ 2038350 w 2185988"/>
              <a:gd name="connsiteY22" fmla="*/ 1981200 h 2262286"/>
              <a:gd name="connsiteX23" fmla="*/ 1957388 w 2185988"/>
              <a:gd name="connsiteY23" fmla="*/ 2100262 h 2262286"/>
              <a:gd name="connsiteX24" fmla="*/ 1833006 w 2185988"/>
              <a:gd name="connsiteY24" fmla="*/ 2262286 h 2262286"/>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571625 w 2185988"/>
              <a:gd name="connsiteY9" fmla="*/ 266700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1987499 w 2185988"/>
              <a:gd name="connsiteY16" fmla="*/ 756368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80382 w 2185988"/>
              <a:gd name="connsiteY11" fmla="*/ 75626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26471 w 2185988"/>
              <a:gd name="connsiteY9" fmla="*/ 69247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7691 w 2185988"/>
              <a:gd name="connsiteY15" fmla="*/ 65018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45777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832949 w 2185988"/>
              <a:gd name="connsiteY10" fmla="*/ 15537 h 2206753"/>
              <a:gd name="connsiteX11" fmla="*/ 1998663 w 2185988"/>
              <a:gd name="connsiteY11" fmla="*/ 44774 h 2206753"/>
              <a:gd name="connsiteX12" fmla="*/ 2104411 w 2185988"/>
              <a:gd name="connsiteY12" fmla="*/ 145777 h 2206753"/>
              <a:gd name="connsiteX13" fmla="*/ 2177590 w 2185988"/>
              <a:gd name="connsiteY13" fmla="*/ 335200 h 2206753"/>
              <a:gd name="connsiteX14" fmla="*/ 2168833 w 2185988"/>
              <a:gd name="connsiteY14" fmla="*/ 489877 h 2206753"/>
              <a:gd name="connsiteX15" fmla="*/ 2095503 w 2185988"/>
              <a:gd name="connsiteY15" fmla="*/ 625503 h 2206753"/>
              <a:gd name="connsiteX16" fmla="*/ 2005780 w 2185988"/>
              <a:gd name="connsiteY16" fmla="*/ 737857 h 2206753"/>
              <a:gd name="connsiteX17" fmla="*/ 2105025 w 2185988"/>
              <a:gd name="connsiteY17" fmla="*/ 962025 h 2206753"/>
              <a:gd name="connsiteX18" fmla="*/ 2176463 w 2185988"/>
              <a:gd name="connsiteY18" fmla="*/ 1214437 h 2206753"/>
              <a:gd name="connsiteX19" fmla="*/ 2185988 w 2185988"/>
              <a:gd name="connsiteY19" fmla="*/ 1428750 h 2206753"/>
              <a:gd name="connsiteX20" fmla="*/ 2171700 w 2185988"/>
              <a:gd name="connsiteY20" fmla="*/ 1609725 h 2206753"/>
              <a:gd name="connsiteX21" fmla="*/ 2124075 w 2185988"/>
              <a:gd name="connsiteY21" fmla="*/ 1804987 h 2206753"/>
              <a:gd name="connsiteX22" fmla="*/ 2038350 w 2185988"/>
              <a:gd name="connsiteY22" fmla="*/ 1981200 h 2206753"/>
              <a:gd name="connsiteX23" fmla="*/ 1957388 w 2185988"/>
              <a:gd name="connsiteY23" fmla="*/ 2100262 h 2206753"/>
              <a:gd name="connsiteX24" fmla="*/ 1881757 w 2185988"/>
              <a:gd name="connsiteY24"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725998 w 2185988"/>
              <a:gd name="connsiteY10" fmla="*/ 16732 h 2206753"/>
              <a:gd name="connsiteX11" fmla="*/ 1832949 w 2185988"/>
              <a:gd name="connsiteY11" fmla="*/ 15537 h 2206753"/>
              <a:gd name="connsiteX12" fmla="*/ 1998663 w 2185988"/>
              <a:gd name="connsiteY12" fmla="*/ 44774 h 2206753"/>
              <a:gd name="connsiteX13" fmla="*/ 2104411 w 2185988"/>
              <a:gd name="connsiteY13" fmla="*/ 145777 h 2206753"/>
              <a:gd name="connsiteX14" fmla="*/ 2177590 w 2185988"/>
              <a:gd name="connsiteY14" fmla="*/ 335200 h 2206753"/>
              <a:gd name="connsiteX15" fmla="*/ 2168833 w 2185988"/>
              <a:gd name="connsiteY15" fmla="*/ 489877 h 2206753"/>
              <a:gd name="connsiteX16" fmla="*/ 2095503 w 2185988"/>
              <a:gd name="connsiteY16" fmla="*/ 625503 h 2206753"/>
              <a:gd name="connsiteX17" fmla="*/ 2005780 w 2185988"/>
              <a:gd name="connsiteY17" fmla="*/ 737857 h 2206753"/>
              <a:gd name="connsiteX18" fmla="*/ 2105025 w 2185988"/>
              <a:gd name="connsiteY18" fmla="*/ 962025 h 2206753"/>
              <a:gd name="connsiteX19" fmla="*/ 2176463 w 2185988"/>
              <a:gd name="connsiteY19" fmla="*/ 1214437 h 2206753"/>
              <a:gd name="connsiteX20" fmla="*/ 2185988 w 2185988"/>
              <a:gd name="connsiteY20" fmla="*/ 1428750 h 2206753"/>
              <a:gd name="connsiteX21" fmla="*/ 2171700 w 2185988"/>
              <a:gd name="connsiteY21" fmla="*/ 1609725 h 2206753"/>
              <a:gd name="connsiteX22" fmla="*/ 2124075 w 2185988"/>
              <a:gd name="connsiteY22" fmla="*/ 1804987 h 2206753"/>
              <a:gd name="connsiteX23" fmla="*/ 2038350 w 2185988"/>
              <a:gd name="connsiteY23" fmla="*/ 1981200 h 2206753"/>
              <a:gd name="connsiteX24" fmla="*/ 1957388 w 2185988"/>
              <a:gd name="connsiteY24" fmla="*/ 2100262 h 2206753"/>
              <a:gd name="connsiteX25" fmla="*/ 1881757 w 2185988"/>
              <a:gd name="connsiteY25"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98663 w 2185988"/>
              <a:gd name="connsiteY13" fmla="*/ 44774 h 2206753"/>
              <a:gd name="connsiteX14" fmla="*/ 2104411 w 2185988"/>
              <a:gd name="connsiteY14" fmla="*/ 145777 h 2206753"/>
              <a:gd name="connsiteX15" fmla="*/ 2177590 w 2185988"/>
              <a:gd name="connsiteY15" fmla="*/ 335200 h 2206753"/>
              <a:gd name="connsiteX16" fmla="*/ 2168833 w 2185988"/>
              <a:gd name="connsiteY16" fmla="*/ 489877 h 2206753"/>
              <a:gd name="connsiteX17" fmla="*/ 2095503 w 2185988"/>
              <a:gd name="connsiteY17" fmla="*/ 625503 h 2206753"/>
              <a:gd name="connsiteX18" fmla="*/ 2005780 w 2185988"/>
              <a:gd name="connsiteY18" fmla="*/ 737857 h 2206753"/>
              <a:gd name="connsiteX19" fmla="*/ 2105025 w 2185988"/>
              <a:gd name="connsiteY19" fmla="*/ 962025 h 2206753"/>
              <a:gd name="connsiteX20" fmla="*/ 2176463 w 2185988"/>
              <a:gd name="connsiteY20" fmla="*/ 1214437 h 2206753"/>
              <a:gd name="connsiteX21" fmla="*/ 2185988 w 2185988"/>
              <a:gd name="connsiteY21" fmla="*/ 1428750 h 2206753"/>
              <a:gd name="connsiteX22" fmla="*/ 2171700 w 2185988"/>
              <a:gd name="connsiteY22" fmla="*/ 1609725 h 2206753"/>
              <a:gd name="connsiteX23" fmla="*/ 2124075 w 2185988"/>
              <a:gd name="connsiteY23" fmla="*/ 1804987 h 2206753"/>
              <a:gd name="connsiteX24" fmla="*/ 2038350 w 2185988"/>
              <a:gd name="connsiteY24" fmla="*/ 1981200 h 2206753"/>
              <a:gd name="connsiteX25" fmla="*/ 1957388 w 2185988"/>
              <a:gd name="connsiteY25" fmla="*/ 2100262 h 2206753"/>
              <a:gd name="connsiteX26" fmla="*/ 1881757 w 2185988"/>
              <a:gd name="connsiteY26"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104411 w 2185988"/>
              <a:gd name="connsiteY15" fmla="*/ 145777 h 2206753"/>
              <a:gd name="connsiteX16" fmla="*/ 2177590 w 2185988"/>
              <a:gd name="connsiteY16" fmla="*/ 335200 h 2206753"/>
              <a:gd name="connsiteX17" fmla="*/ 2168833 w 2185988"/>
              <a:gd name="connsiteY17" fmla="*/ 489877 h 2206753"/>
              <a:gd name="connsiteX18" fmla="*/ 2095503 w 2185988"/>
              <a:gd name="connsiteY18" fmla="*/ 625503 h 2206753"/>
              <a:gd name="connsiteX19" fmla="*/ 2005780 w 2185988"/>
              <a:gd name="connsiteY19" fmla="*/ 737857 h 2206753"/>
              <a:gd name="connsiteX20" fmla="*/ 2105025 w 2185988"/>
              <a:gd name="connsiteY20" fmla="*/ 962025 h 2206753"/>
              <a:gd name="connsiteX21" fmla="*/ 2176463 w 2185988"/>
              <a:gd name="connsiteY21" fmla="*/ 1214437 h 2206753"/>
              <a:gd name="connsiteX22" fmla="*/ 2185988 w 2185988"/>
              <a:gd name="connsiteY22" fmla="*/ 1428750 h 2206753"/>
              <a:gd name="connsiteX23" fmla="*/ 2171700 w 2185988"/>
              <a:gd name="connsiteY23" fmla="*/ 1609725 h 2206753"/>
              <a:gd name="connsiteX24" fmla="*/ 2124075 w 2185988"/>
              <a:gd name="connsiteY24" fmla="*/ 1804987 h 2206753"/>
              <a:gd name="connsiteX25" fmla="*/ 2038350 w 2185988"/>
              <a:gd name="connsiteY25" fmla="*/ 1981200 h 2206753"/>
              <a:gd name="connsiteX26" fmla="*/ 1957388 w 2185988"/>
              <a:gd name="connsiteY26" fmla="*/ 2100262 h 2206753"/>
              <a:gd name="connsiteX27" fmla="*/ 1881757 w 2185988"/>
              <a:gd name="connsiteY27"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77590 w 2185988"/>
              <a:gd name="connsiteY17" fmla="*/ 335200 h 2206753"/>
              <a:gd name="connsiteX18" fmla="*/ 2168833 w 2185988"/>
              <a:gd name="connsiteY18" fmla="*/ 489877 h 2206753"/>
              <a:gd name="connsiteX19" fmla="*/ 2095503 w 2185988"/>
              <a:gd name="connsiteY19" fmla="*/ 625503 h 2206753"/>
              <a:gd name="connsiteX20" fmla="*/ 2005780 w 2185988"/>
              <a:gd name="connsiteY20" fmla="*/ 737857 h 2206753"/>
              <a:gd name="connsiteX21" fmla="*/ 2105025 w 2185988"/>
              <a:gd name="connsiteY21" fmla="*/ 962025 h 2206753"/>
              <a:gd name="connsiteX22" fmla="*/ 2176463 w 2185988"/>
              <a:gd name="connsiteY22" fmla="*/ 1214437 h 2206753"/>
              <a:gd name="connsiteX23" fmla="*/ 2185988 w 2185988"/>
              <a:gd name="connsiteY23" fmla="*/ 1428750 h 2206753"/>
              <a:gd name="connsiteX24" fmla="*/ 2171700 w 2185988"/>
              <a:gd name="connsiteY24" fmla="*/ 1609725 h 2206753"/>
              <a:gd name="connsiteX25" fmla="*/ 2124075 w 2185988"/>
              <a:gd name="connsiteY25" fmla="*/ 1804987 h 2206753"/>
              <a:gd name="connsiteX26" fmla="*/ 2038350 w 2185988"/>
              <a:gd name="connsiteY26" fmla="*/ 1981200 h 2206753"/>
              <a:gd name="connsiteX27" fmla="*/ 1957388 w 2185988"/>
              <a:gd name="connsiteY27" fmla="*/ 2100262 h 2206753"/>
              <a:gd name="connsiteX28" fmla="*/ 1881757 w 2185988"/>
              <a:gd name="connsiteY28"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68833 w 2185988"/>
              <a:gd name="connsiteY19" fmla="*/ 489877 h 2206753"/>
              <a:gd name="connsiteX20" fmla="*/ 2095503 w 2185988"/>
              <a:gd name="connsiteY20" fmla="*/ 625503 h 2206753"/>
              <a:gd name="connsiteX21" fmla="*/ 2005780 w 2185988"/>
              <a:gd name="connsiteY21" fmla="*/ 737857 h 2206753"/>
              <a:gd name="connsiteX22" fmla="*/ 2105025 w 2185988"/>
              <a:gd name="connsiteY22" fmla="*/ 962025 h 2206753"/>
              <a:gd name="connsiteX23" fmla="*/ 2176463 w 2185988"/>
              <a:gd name="connsiteY23" fmla="*/ 1214437 h 2206753"/>
              <a:gd name="connsiteX24" fmla="*/ 2185988 w 2185988"/>
              <a:gd name="connsiteY24" fmla="*/ 1428750 h 2206753"/>
              <a:gd name="connsiteX25" fmla="*/ 2171700 w 2185988"/>
              <a:gd name="connsiteY25" fmla="*/ 1609725 h 2206753"/>
              <a:gd name="connsiteX26" fmla="*/ 2124075 w 2185988"/>
              <a:gd name="connsiteY26" fmla="*/ 1804987 h 2206753"/>
              <a:gd name="connsiteX27" fmla="*/ 2038350 w 2185988"/>
              <a:gd name="connsiteY27" fmla="*/ 1981200 h 2206753"/>
              <a:gd name="connsiteX28" fmla="*/ 1957388 w 2185988"/>
              <a:gd name="connsiteY28" fmla="*/ 2100262 h 2206753"/>
              <a:gd name="connsiteX29" fmla="*/ 1881757 w 2185988"/>
              <a:gd name="connsiteY29"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095503 w 2185988"/>
              <a:gd name="connsiteY21" fmla="*/ 625503 h 2206753"/>
              <a:gd name="connsiteX22" fmla="*/ 2005780 w 2185988"/>
              <a:gd name="connsiteY22" fmla="*/ 737857 h 2206753"/>
              <a:gd name="connsiteX23" fmla="*/ 2105025 w 2185988"/>
              <a:gd name="connsiteY23" fmla="*/ 962025 h 2206753"/>
              <a:gd name="connsiteX24" fmla="*/ 2176463 w 2185988"/>
              <a:gd name="connsiteY24" fmla="*/ 1214437 h 2206753"/>
              <a:gd name="connsiteX25" fmla="*/ 2185988 w 2185988"/>
              <a:gd name="connsiteY25" fmla="*/ 1428750 h 2206753"/>
              <a:gd name="connsiteX26" fmla="*/ 2171700 w 2185988"/>
              <a:gd name="connsiteY26" fmla="*/ 1609725 h 2206753"/>
              <a:gd name="connsiteX27" fmla="*/ 2124075 w 2185988"/>
              <a:gd name="connsiteY27" fmla="*/ 1804987 h 2206753"/>
              <a:gd name="connsiteX28" fmla="*/ 2038350 w 2185988"/>
              <a:gd name="connsiteY28" fmla="*/ 1981200 h 2206753"/>
              <a:gd name="connsiteX29" fmla="*/ 1957388 w 2185988"/>
              <a:gd name="connsiteY29" fmla="*/ 2100262 h 2206753"/>
              <a:gd name="connsiteX30" fmla="*/ 1881757 w 2185988"/>
              <a:gd name="connsiteY30"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3842 w 2185988"/>
              <a:gd name="connsiteY11" fmla="*/ 10187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1004 w 2185988"/>
              <a:gd name="connsiteY13" fmla="*/ 25881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3158 w 2185988"/>
              <a:gd name="connsiteY13" fmla="*/ 19337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5988" h="2211010">
                <a:moveTo>
                  <a:pt x="0" y="318582"/>
                </a:moveTo>
                <a:lnTo>
                  <a:pt x="157163" y="189994"/>
                </a:lnTo>
                <a:lnTo>
                  <a:pt x="333375" y="99507"/>
                </a:lnTo>
                <a:lnTo>
                  <a:pt x="495300" y="37594"/>
                </a:lnTo>
                <a:lnTo>
                  <a:pt x="690563" y="4257"/>
                </a:lnTo>
                <a:lnTo>
                  <a:pt x="871538" y="9019"/>
                </a:lnTo>
                <a:lnTo>
                  <a:pt x="1066800" y="32832"/>
                </a:lnTo>
                <a:lnTo>
                  <a:pt x="1276350" y="109032"/>
                </a:lnTo>
                <a:lnTo>
                  <a:pt x="1428750" y="175707"/>
                </a:lnTo>
                <a:lnTo>
                  <a:pt x="1512708" y="113545"/>
                </a:lnTo>
                <a:lnTo>
                  <a:pt x="1608190" y="54992"/>
                </a:lnTo>
                <a:cubicBezTo>
                  <a:pt x="1657731" y="29206"/>
                  <a:pt x="1686382" y="20310"/>
                  <a:pt x="1723842" y="14444"/>
                </a:cubicBezTo>
                <a:cubicBezTo>
                  <a:pt x="1761302" y="8578"/>
                  <a:pt x="1802604" y="-1383"/>
                  <a:pt x="1835105" y="160"/>
                </a:cubicBezTo>
                <a:lnTo>
                  <a:pt x="1923158" y="19337"/>
                </a:lnTo>
                <a:lnTo>
                  <a:pt x="1998663" y="49031"/>
                </a:lnTo>
                <a:lnTo>
                  <a:pt x="2052027" y="88864"/>
                </a:lnTo>
                <a:lnTo>
                  <a:pt x="2104411" y="150034"/>
                </a:lnTo>
                <a:cubicBezTo>
                  <a:pt x="2122185" y="175230"/>
                  <a:pt x="2146474" y="208468"/>
                  <a:pt x="2158670" y="240038"/>
                </a:cubicBezTo>
                <a:cubicBezTo>
                  <a:pt x="2170867" y="271609"/>
                  <a:pt x="2174543" y="311176"/>
                  <a:pt x="2177590" y="339457"/>
                </a:cubicBezTo>
                <a:cubicBezTo>
                  <a:pt x="2177378" y="362880"/>
                  <a:pt x="2177165" y="386302"/>
                  <a:pt x="2176953" y="409725"/>
                </a:cubicBezTo>
                <a:lnTo>
                  <a:pt x="2168833" y="494134"/>
                </a:lnTo>
                <a:lnTo>
                  <a:pt x="2134294" y="567069"/>
                </a:lnTo>
                <a:lnTo>
                  <a:pt x="2095503" y="629760"/>
                </a:lnTo>
                <a:lnTo>
                  <a:pt x="2005780" y="742114"/>
                </a:lnTo>
                <a:lnTo>
                  <a:pt x="2105025" y="966282"/>
                </a:lnTo>
                <a:lnTo>
                  <a:pt x="2176463" y="1218694"/>
                </a:lnTo>
                <a:lnTo>
                  <a:pt x="2185988" y="1433007"/>
                </a:lnTo>
                <a:lnTo>
                  <a:pt x="2171700" y="1613982"/>
                </a:lnTo>
                <a:lnTo>
                  <a:pt x="2124075" y="1809244"/>
                </a:lnTo>
                <a:lnTo>
                  <a:pt x="2038350" y="1985457"/>
                </a:lnTo>
                <a:lnTo>
                  <a:pt x="1957388" y="2104519"/>
                </a:lnTo>
                <a:cubicBezTo>
                  <a:pt x="1926084" y="2148243"/>
                  <a:pt x="1913061" y="2167286"/>
                  <a:pt x="1881757" y="2211010"/>
                </a:cubicBezTo>
              </a:path>
            </a:pathLst>
          </a:custGeom>
          <a:solidFill>
            <a:srgbClr val="FF0000">
              <a:alpha val="50000"/>
            </a:srgbClr>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dirty="0">
              <a:solidFill>
                <a:srgbClr val="000000"/>
              </a:solidFill>
              <a:latin typeface="Arial"/>
            </a:endParaRPr>
          </a:p>
        </p:txBody>
      </p:sp>
      <p:sp>
        <p:nvSpPr>
          <p:cNvPr id="34" name="Straight Arrow Connector 105"/>
          <p:cNvSpPr>
            <a:spLocks noChangeShapeType="1"/>
          </p:cNvSpPr>
          <p:nvPr/>
        </p:nvSpPr>
        <p:spPr bwMode="auto">
          <a:xfrm rot="18900000" flipV="1">
            <a:off x="6704027" y="4340734"/>
            <a:ext cx="3184179"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35" name="Straight Arrow Connector 105"/>
          <p:cNvSpPr>
            <a:spLocks noChangeShapeType="1"/>
          </p:cNvSpPr>
          <p:nvPr/>
        </p:nvSpPr>
        <p:spPr bwMode="auto">
          <a:xfrm rot="18900000" flipV="1">
            <a:off x="2324588" y="3250317"/>
            <a:ext cx="3492610"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36" name="Line 69"/>
          <p:cNvSpPr>
            <a:spLocks noChangeShapeType="1"/>
          </p:cNvSpPr>
          <p:nvPr/>
        </p:nvSpPr>
        <p:spPr bwMode="auto">
          <a:xfrm flipH="1" flipV="1">
            <a:off x="4585762" y="2734233"/>
            <a:ext cx="1855787" cy="1855787"/>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7" name="Line 70"/>
          <p:cNvSpPr>
            <a:spLocks noChangeShapeType="1"/>
          </p:cNvSpPr>
          <p:nvPr/>
        </p:nvSpPr>
        <p:spPr bwMode="auto">
          <a:xfrm flipH="1" flipV="1">
            <a:off x="4450201" y="2869792"/>
            <a:ext cx="1991348" cy="199134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8" name="Line 71"/>
          <p:cNvSpPr>
            <a:spLocks noChangeShapeType="1"/>
          </p:cNvSpPr>
          <p:nvPr/>
        </p:nvSpPr>
        <p:spPr bwMode="auto">
          <a:xfrm flipH="1" flipV="1">
            <a:off x="4314641" y="3005356"/>
            <a:ext cx="2126909" cy="212690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9" name="Line 72"/>
          <p:cNvSpPr>
            <a:spLocks noChangeShapeType="1"/>
          </p:cNvSpPr>
          <p:nvPr/>
        </p:nvSpPr>
        <p:spPr bwMode="auto">
          <a:xfrm flipH="1" flipV="1">
            <a:off x="4179081" y="3140916"/>
            <a:ext cx="2262469" cy="226246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0" name="Line 73"/>
          <p:cNvSpPr>
            <a:spLocks noChangeShapeType="1"/>
          </p:cNvSpPr>
          <p:nvPr/>
        </p:nvSpPr>
        <p:spPr bwMode="auto">
          <a:xfrm flipH="1" flipV="1">
            <a:off x="4043519" y="3276475"/>
            <a:ext cx="2392661" cy="2392661"/>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1" name="Line 74"/>
          <p:cNvSpPr>
            <a:spLocks noChangeShapeType="1"/>
          </p:cNvSpPr>
          <p:nvPr/>
        </p:nvSpPr>
        <p:spPr bwMode="auto">
          <a:xfrm flipH="1" flipV="1">
            <a:off x="3907957" y="3412036"/>
            <a:ext cx="2290076" cy="2290076"/>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2" name="Line 75"/>
          <p:cNvSpPr>
            <a:spLocks noChangeShapeType="1"/>
          </p:cNvSpPr>
          <p:nvPr/>
        </p:nvSpPr>
        <p:spPr bwMode="auto">
          <a:xfrm flipH="1" flipV="1">
            <a:off x="3772397" y="3547597"/>
            <a:ext cx="2140519" cy="214051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3" name="Line 76"/>
          <p:cNvSpPr>
            <a:spLocks noChangeShapeType="1"/>
          </p:cNvSpPr>
          <p:nvPr/>
        </p:nvSpPr>
        <p:spPr bwMode="auto">
          <a:xfrm flipH="1" flipV="1">
            <a:off x="3636838" y="3683157"/>
            <a:ext cx="2028104" cy="2028104"/>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4" name="Line 76"/>
          <p:cNvSpPr>
            <a:spLocks noChangeShapeType="1"/>
          </p:cNvSpPr>
          <p:nvPr/>
        </p:nvSpPr>
        <p:spPr bwMode="auto">
          <a:xfrm flipH="1" flipV="1">
            <a:off x="3501463" y="3818532"/>
            <a:ext cx="1869585" cy="1869585"/>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5" name="Line 76"/>
          <p:cNvSpPr>
            <a:spLocks noChangeShapeType="1"/>
          </p:cNvSpPr>
          <p:nvPr/>
        </p:nvSpPr>
        <p:spPr bwMode="auto">
          <a:xfrm flipH="1" flipV="1">
            <a:off x="3366090" y="3953904"/>
            <a:ext cx="1748208" cy="174820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6" name="Straight Arrow Connector 105"/>
          <p:cNvSpPr>
            <a:spLocks noChangeShapeType="1"/>
          </p:cNvSpPr>
          <p:nvPr/>
        </p:nvSpPr>
        <p:spPr bwMode="auto">
          <a:xfrm rot="17100000" flipV="1">
            <a:off x="7099954" y="4280255"/>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7" name="Straight Arrow Connector 105"/>
          <p:cNvSpPr>
            <a:spLocks noChangeShapeType="1"/>
          </p:cNvSpPr>
          <p:nvPr/>
        </p:nvSpPr>
        <p:spPr bwMode="auto">
          <a:xfrm rot="18000000" flipV="1">
            <a:off x="7065694" y="4330692"/>
            <a:ext cx="2445385" cy="13258"/>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8" name="Straight Arrow Connector 105"/>
          <p:cNvSpPr>
            <a:spLocks noChangeShapeType="1"/>
          </p:cNvSpPr>
          <p:nvPr/>
        </p:nvSpPr>
        <p:spPr bwMode="auto">
          <a:xfrm rot="15300000" flipV="1">
            <a:off x="7044427" y="4235420"/>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9" name="Straight Arrow Connector 105"/>
          <p:cNvSpPr>
            <a:spLocks noChangeShapeType="1"/>
          </p:cNvSpPr>
          <p:nvPr/>
        </p:nvSpPr>
        <p:spPr bwMode="auto">
          <a:xfrm rot="16200000" flipV="1">
            <a:off x="7066112" y="4243883"/>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50" name="Title 1"/>
          <p:cNvSpPr txBox="1">
            <a:spLocks/>
          </p:cNvSpPr>
          <p:nvPr/>
        </p:nvSpPr>
        <p:spPr bwMode="auto">
          <a:xfrm>
            <a:off x="1712283" y="1993685"/>
            <a:ext cx="1416869" cy="45284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567" tIns="45784" rIns="91567" bIns="45784" numCol="1" anchor="ctr" anchorCtr="0" compatLnSpc="1">
            <a:prstTxWarp prst="textNoShape">
              <a:avLst/>
            </a:prstTxWarp>
          </a:bodyPr>
          <a:lstStyle>
            <a:lvl1pPr algn="ctr" rtl="0" fontAlgn="base">
              <a:spcBef>
                <a:spcPct val="0"/>
              </a:spcBef>
              <a:spcAft>
                <a:spcPct val="0"/>
              </a:spcAft>
              <a:defRPr sz="3548" b="1">
                <a:solidFill>
                  <a:schemeClr val="tx1"/>
                </a:solidFill>
                <a:latin typeface="+mj-lt"/>
                <a:ea typeface="+mj-ea"/>
                <a:cs typeface="+mj-cs"/>
              </a:defRPr>
            </a:lvl1pPr>
            <a:lvl2pPr algn="l" rtl="0" fontAlgn="base">
              <a:spcBef>
                <a:spcPct val="0"/>
              </a:spcBef>
              <a:spcAft>
                <a:spcPct val="0"/>
              </a:spcAft>
              <a:defRPr sz="3903">
                <a:solidFill>
                  <a:srgbClr val="691638"/>
                </a:solidFill>
                <a:latin typeface="Arial" charset="0"/>
                <a:ea typeface="ＭＳ Ｐゴシック" pitchFamily="116" charset="-128"/>
              </a:defRPr>
            </a:lvl2pPr>
            <a:lvl3pPr algn="l" rtl="0" fontAlgn="base">
              <a:spcBef>
                <a:spcPct val="0"/>
              </a:spcBef>
              <a:spcAft>
                <a:spcPct val="0"/>
              </a:spcAft>
              <a:defRPr sz="3903">
                <a:solidFill>
                  <a:srgbClr val="691638"/>
                </a:solidFill>
                <a:latin typeface="Arial" charset="0"/>
                <a:ea typeface="ＭＳ Ｐゴシック" pitchFamily="116" charset="-128"/>
              </a:defRPr>
            </a:lvl3pPr>
            <a:lvl4pPr algn="l" rtl="0" fontAlgn="base">
              <a:spcBef>
                <a:spcPct val="0"/>
              </a:spcBef>
              <a:spcAft>
                <a:spcPct val="0"/>
              </a:spcAft>
              <a:defRPr sz="3903">
                <a:solidFill>
                  <a:srgbClr val="691638"/>
                </a:solidFill>
                <a:latin typeface="Arial" charset="0"/>
                <a:ea typeface="ＭＳ Ｐゴシック" pitchFamily="116" charset="-128"/>
              </a:defRPr>
            </a:lvl4pPr>
            <a:lvl5pPr algn="l" rtl="0" fontAlgn="base">
              <a:spcBef>
                <a:spcPct val="0"/>
              </a:spcBef>
              <a:spcAft>
                <a:spcPct val="0"/>
              </a:spcAft>
              <a:defRPr sz="3903">
                <a:solidFill>
                  <a:srgbClr val="691638"/>
                </a:solidFill>
                <a:latin typeface="Arial" charset="0"/>
                <a:ea typeface="ＭＳ Ｐゴシック" pitchFamily="116" charset="-128"/>
              </a:defRPr>
            </a:lvl5pPr>
            <a:lvl6pPr marL="405536" algn="l" rtl="0" fontAlgn="base">
              <a:spcBef>
                <a:spcPct val="0"/>
              </a:spcBef>
              <a:spcAft>
                <a:spcPct val="0"/>
              </a:spcAft>
              <a:defRPr sz="3903">
                <a:solidFill>
                  <a:srgbClr val="691638"/>
                </a:solidFill>
                <a:latin typeface="Arial" charset="0"/>
                <a:ea typeface="ＭＳ Ｐゴシック" pitchFamily="116" charset="-128"/>
              </a:defRPr>
            </a:lvl6pPr>
            <a:lvl7pPr marL="811073" algn="l" rtl="0" fontAlgn="base">
              <a:spcBef>
                <a:spcPct val="0"/>
              </a:spcBef>
              <a:spcAft>
                <a:spcPct val="0"/>
              </a:spcAft>
              <a:defRPr sz="3903">
                <a:solidFill>
                  <a:srgbClr val="691638"/>
                </a:solidFill>
                <a:latin typeface="Arial" charset="0"/>
                <a:ea typeface="ＭＳ Ｐゴシック" pitchFamily="116" charset="-128"/>
              </a:defRPr>
            </a:lvl7pPr>
            <a:lvl8pPr marL="1216609" algn="l" rtl="0" fontAlgn="base">
              <a:spcBef>
                <a:spcPct val="0"/>
              </a:spcBef>
              <a:spcAft>
                <a:spcPct val="0"/>
              </a:spcAft>
              <a:defRPr sz="3903">
                <a:solidFill>
                  <a:srgbClr val="691638"/>
                </a:solidFill>
                <a:latin typeface="Arial" charset="0"/>
                <a:ea typeface="ＭＳ Ｐゴシック" pitchFamily="116" charset="-128"/>
              </a:defRPr>
            </a:lvl8pPr>
            <a:lvl9pPr marL="1622146" algn="l" rtl="0" fontAlgn="base">
              <a:spcBef>
                <a:spcPct val="0"/>
              </a:spcBef>
              <a:spcAft>
                <a:spcPct val="0"/>
              </a:spcAft>
              <a:defRPr sz="3903">
                <a:solidFill>
                  <a:srgbClr val="691638"/>
                </a:solidFill>
                <a:latin typeface="Arial" charset="0"/>
                <a:ea typeface="ＭＳ Ｐゴシック" pitchFamily="116" charset="-128"/>
              </a:defRPr>
            </a:lvl9pPr>
          </a:lstStyle>
          <a:p>
            <a:pPr defTabSz="915680" eaLnBrk="1" hangingPunct="1">
              <a:defRPr/>
            </a:pPr>
            <a:r>
              <a:rPr lang="en-US" sz="1776" b="0" kern="0" dirty="0">
                <a:solidFill>
                  <a:srgbClr val="000000"/>
                </a:solidFill>
                <a:latin typeface="Arial"/>
                <a:ea typeface="ＭＳ Ｐゴシック"/>
              </a:rPr>
              <a:t>Radon Transform</a:t>
            </a:r>
          </a:p>
        </p:txBody>
      </p:sp>
    </p:spTree>
    <p:extLst>
      <p:ext uri="{BB962C8B-B14F-4D97-AF65-F5344CB8AC3E}">
        <p14:creationId xmlns:p14="http://schemas.microsoft.com/office/powerpoint/2010/main" val="405546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MRI k-Space Theorem</a:t>
            </a:r>
          </a:p>
        </p:txBody>
      </p:sp>
      <p:pic>
        <p:nvPicPr>
          <p:cNvPr id="51" name="Picture 50"/>
          <p:cNvPicPr>
            <a:picLocks noChangeAspect="1"/>
          </p:cNvPicPr>
          <p:nvPr/>
        </p:nvPicPr>
        <p:blipFill>
          <a:blip r:embed="rId2"/>
          <a:stretch>
            <a:fillRect/>
          </a:stretch>
        </p:blipFill>
        <p:spPr>
          <a:xfrm>
            <a:off x="1678718" y="1558507"/>
            <a:ext cx="8834563" cy="5147187"/>
          </a:xfrm>
          <a:prstGeom prst="rect">
            <a:avLst/>
          </a:prstGeom>
        </p:spPr>
      </p:pic>
      <p:pic>
        <p:nvPicPr>
          <p:cNvPr id="52" name="Picture 51"/>
          <p:cNvPicPr>
            <a:picLocks noChangeAspect="1"/>
          </p:cNvPicPr>
          <p:nvPr/>
        </p:nvPicPr>
        <p:blipFill>
          <a:blip r:embed="rId3"/>
          <a:stretch>
            <a:fillRect/>
          </a:stretch>
        </p:blipFill>
        <p:spPr>
          <a:xfrm>
            <a:off x="4045789" y="2184979"/>
            <a:ext cx="1069675" cy="3292795"/>
          </a:xfrm>
          <a:prstGeom prst="rect">
            <a:avLst/>
          </a:prstGeom>
        </p:spPr>
      </p:pic>
    </p:spTree>
    <p:extLst>
      <p:ext uri="{BB962C8B-B14F-4D97-AF65-F5344CB8AC3E}">
        <p14:creationId xmlns:p14="http://schemas.microsoft.com/office/powerpoint/2010/main" val="394006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Sparse-data CT De-artifacts: “LEARN”</a:t>
            </a:r>
            <a:endParaRPr lang="zh-CN" altLang="en-US" sz="4400" dirty="0"/>
          </a:p>
        </p:txBody>
      </p:sp>
      <p:cxnSp>
        <p:nvCxnSpPr>
          <p:cNvPr id="6" name="肘形连接符 49"/>
          <p:cNvCxnSpPr>
            <a:stCxn id="75" idx="2"/>
            <a:endCxn id="64" idx="4"/>
          </p:cNvCxnSpPr>
          <p:nvPr/>
        </p:nvCxnSpPr>
        <p:spPr>
          <a:xfrm rot="5400000" flipH="1" flipV="1">
            <a:off x="5415915" y="2293408"/>
            <a:ext cx="354242" cy="4758212"/>
          </a:xfrm>
          <a:prstGeom prst="bentConnector3">
            <a:avLst>
              <a:gd name="adj1" fmla="val -10256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对象 153"/>
          <p:cNvGraphicFramePr>
            <a:graphicFrameLocks noChangeAspect="1"/>
          </p:cNvGraphicFramePr>
          <p:nvPr/>
        </p:nvGraphicFramePr>
        <p:xfrm>
          <a:off x="8455451" y="1683512"/>
          <a:ext cx="491318" cy="442187"/>
        </p:xfrm>
        <a:graphic>
          <a:graphicData uri="http://schemas.openxmlformats.org/presentationml/2006/ole">
            <mc:AlternateContent xmlns:mc="http://schemas.openxmlformats.org/markup-compatibility/2006">
              <mc:Choice xmlns:v="urn:schemas-microsoft-com:vml" Requires="v">
                <p:oleObj name="Equation" r:id="rId2" imgW="253800" imgH="228600" progId="Equation.DSMT4">
                  <p:embed/>
                </p:oleObj>
              </mc:Choice>
              <mc:Fallback>
                <p:oleObj name="Equation" r:id="rId2" imgW="253800" imgH="228600" progId="Equation.DSMT4">
                  <p:embed/>
                  <p:pic>
                    <p:nvPicPr>
                      <p:cNvPr id="7" name="对象 153"/>
                      <p:cNvPicPr/>
                      <p:nvPr/>
                    </p:nvPicPr>
                    <p:blipFill>
                      <a:blip r:embed="rId3"/>
                      <a:stretch>
                        <a:fillRect/>
                      </a:stretch>
                    </p:blipFill>
                    <p:spPr>
                      <a:xfrm>
                        <a:off x="8455451" y="1683512"/>
                        <a:ext cx="491318" cy="442187"/>
                      </a:xfrm>
                      <a:prstGeom prst="rect">
                        <a:avLst/>
                      </a:prstGeom>
                      <a:solidFill>
                        <a:schemeClr val="bg1"/>
                      </a:solidFill>
                    </p:spPr>
                  </p:pic>
                </p:oleObj>
              </mc:Fallback>
            </mc:AlternateContent>
          </a:graphicData>
        </a:graphic>
      </p:graphicFrame>
      <p:pic>
        <p:nvPicPr>
          <p:cNvPr id="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6813" y="1753218"/>
            <a:ext cx="1204401" cy="1238664"/>
          </a:xfrm>
          <a:prstGeom prst="rect">
            <a:avLst/>
          </a:prstGeom>
          <a:ln w="38100">
            <a:solidFill>
              <a:srgbClr val="0000FF"/>
            </a:solidFill>
          </a:ln>
        </p:spPr>
      </p:pic>
      <p:cxnSp>
        <p:nvCxnSpPr>
          <p:cNvPr id="9" name="直接箭头连接符 9"/>
          <p:cNvCxnSpPr/>
          <p:nvPr/>
        </p:nvCxnSpPr>
        <p:spPr>
          <a:xfrm flipV="1">
            <a:off x="2665529" y="2082894"/>
            <a:ext cx="230652" cy="1"/>
          </a:xfrm>
          <a:prstGeom prst="straightConnector1">
            <a:avLst/>
          </a:prstGeom>
          <a:ln w="1270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pic>
        <p:nvPicPr>
          <p:cNvPr id="10" name="Picture 698" descr="Image result for x-ray ct sino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025" y="1735832"/>
            <a:ext cx="1101661" cy="1236674"/>
          </a:xfrm>
          <a:prstGeom prst="rect">
            <a:avLst/>
          </a:prstGeom>
          <a:noFill/>
          <a:ln w="12700">
            <a:solidFill>
              <a:srgbClr val="FF0000"/>
            </a:solidFill>
          </a:ln>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2166134" y="1733841"/>
            <a:ext cx="1229440" cy="1240656"/>
            <a:chOff x="229552" y="3090569"/>
            <a:chExt cx="1623516" cy="3498296"/>
          </a:xfrm>
        </p:grpSpPr>
        <p:cxnSp>
          <p:nvCxnSpPr>
            <p:cNvPr id="12" name="Straight Connector 11"/>
            <p:cNvCxnSpPr/>
            <p:nvPr/>
          </p:nvCxnSpPr>
          <p:spPr>
            <a:xfrm>
              <a:off x="229552" y="30905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29552" y="32426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9552" y="33947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9552" y="35468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9552" y="36989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9552" y="38510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9552" y="40031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9552" y="41552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9552" y="43073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9552" y="44594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9552" y="46115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9552" y="47636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29552" y="49157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9552" y="50678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9552" y="52199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9552" y="53720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9552" y="55241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9552" y="56762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29552" y="58283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9552" y="59804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29552" y="61325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9552" y="62846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29552" y="6436769"/>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29552" y="6588865"/>
              <a:ext cx="16235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本框 11"/>
          <p:cNvSpPr txBox="1"/>
          <p:nvPr/>
        </p:nvSpPr>
        <p:spPr>
          <a:xfrm>
            <a:off x="5197243" y="2055778"/>
            <a:ext cx="441490" cy="584775"/>
          </a:xfrm>
          <a:prstGeom prst="rect">
            <a:avLst/>
          </a:prstGeom>
          <a:no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37" name="直接箭头连接符 77"/>
          <p:cNvCxnSpPr/>
          <p:nvPr/>
        </p:nvCxnSpPr>
        <p:spPr>
          <a:xfrm flipV="1">
            <a:off x="3355400" y="2397203"/>
            <a:ext cx="232593" cy="2398"/>
          </a:xfrm>
          <a:prstGeom prst="straightConnector1">
            <a:avLst/>
          </a:prstGeom>
          <a:ln w="6350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接箭头连接符 78"/>
          <p:cNvCxnSpPr/>
          <p:nvPr/>
        </p:nvCxnSpPr>
        <p:spPr>
          <a:xfrm flipV="1">
            <a:off x="4194106" y="2407693"/>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sp>
        <p:nvSpPr>
          <p:cNvPr id="39" name="矩形 90"/>
          <p:cNvSpPr>
            <a:spLocks noChangeAspect="1"/>
          </p:cNvSpPr>
          <p:nvPr/>
        </p:nvSpPr>
        <p:spPr>
          <a:xfrm>
            <a:off x="3603853" y="2248444"/>
            <a:ext cx="587688"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r>
              <a:rPr kumimoji="0" lang="en-US" altLang="zh-CN" sz="1100" b="0" i="0" u="none" strike="noStrike" kern="1200" cap="none" spc="0" normalizeH="0" baseline="3000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st</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40" name="直接箭头连接符 91"/>
          <p:cNvCxnSpPr/>
          <p:nvPr/>
        </p:nvCxnSpPr>
        <p:spPr>
          <a:xfrm flipV="1">
            <a:off x="5029444" y="2400544"/>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接箭头连接符 93"/>
          <p:cNvCxnSpPr/>
          <p:nvPr/>
        </p:nvCxnSpPr>
        <p:spPr>
          <a:xfrm flipV="1">
            <a:off x="5655902" y="2406058"/>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直接箭头连接符 102"/>
          <p:cNvCxnSpPr/>
          <p:nvPr/>
        </p:nvCxnSpPr>
        <p:spPr>
          <a:xfrm flipV="1">
            <a:off x="6490365" y="2408457"/>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接箭头连接符 134"/>
          <p:cNvCxnSpPr/>
          <p:nvPr/>
        </p:nvCxnSpPr>
        <p:spPr>
          <a:xfrm flipV="1">
            <a:off x="8748250" y="2390304"/>
            <a:ext cx="230652" cy="1"/>
          </a:xfrm>
          <a:prstGeom prst="straightConnector1">
            <a:avLst/>
          </a:prstGeom>
          <a:ln w="6350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aphicFrame>
        <p:nvGraphicFramePr>
          <p:cNvPr id="44" name="对象 139"/>
          <p:cNvGraphicFramePr>
            <a:graphicFrameLocks noChangeAspect="1"/>
          </p:cNvGraphicFramePr>
          <p:nvPr/>
        </p:nvGraphicFramePr>
        <p:xfrm>
          <a:off x="3463457" y="1615305"/>
          <a:ext cx="368488" cy="442186"/>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44" name="对象 139"/>
                      <p:cNvPicPr/>
                      <p:nvPr/>
                    </p:nvPicPr>
                    <p:blipFill>
                      <a:blip r:embed="rId7"/>
                      <a:stretch>
                        <a:fillRect/>
                      </a:stretch>
                    </p:blipFill>
                    <p:spPr>
                      <a:xfrm>
                        <a:off x="3463457" y="1615305"/>
                        <a:ext cx="368488" cy="442186"/>
                      </a:xfrm>
                      <a:prstGeom prst="rect">
                        <a:avLst/>
                      </a:prstGeom>
                      <a:noFill/>
                    </p:spPr>
                  </p:pic>
                </p:oleObj>
              </mc:Fallback>
            </mc:AlternateContent>
          </a:graphicData>
        </a:graphic>
      </p:graphicFrame>
      <p:cxnSp>
        <p:nvCxnSpPr>
          <p:cNvPr id="45" name="直接箭头连接符 104"/>
          <p:cNvCxnSpPr/>
          <p:nvPr/>
        </p:nvCxnSpPr>
        <p:spPr>
          <a:xfrm flipV="1">
            <a:off x="7940697" y="2402465"/>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 name="直接箭头连接符 106"/>
          <p:cNvCxnSpPr/>
          <p:nvPr/>
        </p:nvCxnSpPr>
        <p:spPr>
          <a:xfrm flipV="1">
            <a:off x="7104890" y="2402465"/>
            <a:ext cx="232066" cy="2398"/>
          </a:xfrm>
          <a:prstGeom prst="straightConnector1">
            <a:avLst/>
          </a:prstGeom>
          <a:ln w="63500">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sp>
        <p:nvSpPr>
          <p:cNvPr id="47" name="文本框 148"/>
          <p:cNvSpPr txBox="1"/>
          <p:nvPr/>
        </p:nvSpPr>
        <p:spPr>
          <a:xfrm>
            <a:off x="4957582" y="2976569"/>
            <a:ext cx="2467343"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rPr>
              <a:t>Iteration-inspired Layer</a:t>
            </a:r>
            <a:endParaRPr kumimoji="0" lang="zh-CN" altLang="en-US" sz="16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8" name="文本框 155"/>
          <p:cNvSpPr txBox="1"/>
          <p:nvPr/>
        </p:nvSpPr>
        <p:spPr>
          <a:xfrm>
            <a:off x="6652354" y="2051320"/>
            <a:ext cx="441490" cy="584775"/>
          </a:xfrm>
          <a:prstGeom prst="rect">
            <a:avLst/>
          </a:prstGeom>
          <a:no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3200" b="0" i="0" u="none" strike="noStrike" kern="1200" cap="none" spc="0" normalizeH="0" baseline="0" noProof="0" dirty="0">
              <a:ln>
                <a:noFill/>
              </a:ln>
              <a:solidFill>
                <a:srgbClr val="7FD13B"/>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9" name="文本框 148"/>
          <p:cNvSpPr txBox="1"/>
          <p:nvPr/>
        </p:nvSpPr>
        <p:spPr>
          <a:xfrm>
            <a:off x="1716234" y="1407694"/>
            <a:ext cx="2178802"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Under-sampled Data</a:t>
            </a:r>
            <a:endParaRPr kumimoji="0" lang="zh-CN" altLang="en-US" sz="16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0" name="文本框 148"/>
          <p:cNvSpPr txBox="1"/>
          <p:nvPr/>
        </p:nvSpPr>
        <p:spPr>
          <a:xfrm>
            <a:off x="8787482" y="1371600"/>
            <a:ext cx="1688283"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Arial" panose="020B0604020202020204" pitchFamily="34" charset="0"/>
              </a:rPr>
              <a:t>Reconstruction</a:t>
            </a:r>
          </a:p>
        </p:txBody>
      </p:sp>
      <p:sp>
        <p:nvSpPr>
          <p:cNvPr id="51" name="矩形 88"/>
          <p:cNvSpPr>
            <a:spLocks noChangeAspect="1"/>
          </p:cNvSpPr>
          <p:nvPr/>
        </p:nvSpPr>
        <p:spPr>
          <a:xfrm>
            <a:off x="4428825" y="2246282"/>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a:t>
            </a:r>
            <a:r>
              <a:rPr kumimoji="0" lang="en-US" altLang="zh-CN" sz="1100" b="0" i="0" u="none" strike="noStrike" kern="1200" cap="none" spc="0" normalizeH="0" baseline="3000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nd</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2" name="矩形 89"/>
          <p:cNvSpPr>
            <a:spLocks noChangeAspect="1"/>
          </p:cNvSpPr>
          <p:nvPr/>
        </p:nvSpPr>
        <p:spPr>
          <a:xfrm>
            <a:off x="5897409" y="2249573"/>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a:t>
            </a:r>
            <a:r>
              <a:rPr kumimoji="0" lang="en-US" altLang="zh-CN" sz="11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3" name="矩形 98"/>
          <p:cNvSpPr>
            <a:spLocks noChangeAspect="1"/>
          </p:cNvSpPr>
          <p:nvPr/>
        </p:nvSpPr>
        <p:spPr>
          <a:xfrm>
            <a:off x="7362949" y="2237126"/>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(T-1)-</a:t>
            </a:r>
            <a:r>
              <a:rPr kumimoji="0" lang="en-US" altLang="zh-CN" sz="11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4" name="矩形 100"/>
          <p:cNvSpPr>
            <a:spLocks noChangeAspect="1"/>
          </p:cNvSpPr>
          <p:nvPr/>
        </p:nvSpPr>
        <p:spPr>
          <a:xfrm>
            <a:off x="8161608" y="2246282"/>
            <a:ext cx="587686" cy="3570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a:t>
            </a:r>
            <a:r>
              <a:rPr kumimoji="0" lang="en-US" altLang="zh-CN" sz="11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th</a:t>
            </a:r>
            <a:endPar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55" name="直接箭头连接符 190"/>
          <p:cNvCxnSpPr>
            <a:stCxn id="75" idx="3"/>
            <a:endCxn id="59" idx="1"/>
          </p:cNvCxnSpPr>
          <p:nvPr/>
        </p:nvCxnSpPr>
        <p:spPr>
          <a:xfrm flipV="1">
            <a:off x="3816130" y="3858067"/>
            <a:ext cx="854450" cy="38936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191"/>
          <p:cNvCxnSpPr>
            <a:stCxn id="59" idx="3"/>
            <a:endCxn id="64" idx="2"/>
          </p:cNvCxnSpPr>
          <p:nvPr/>
        </p:nvCxnSpPr>
        <p:spPr>
          <a:xfrm>
            <a:off x="6250687" y="3858067"/>
            <a:ext cx="1490841" cy="406711"/>
          </a:xfrm>
          <a:prstGeom prst="line">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195"/>
          <p:cNvCxnSpPr>
            <a:stCxn id="64" idx="6"/>
            <a:endCxn id="76" idx="1"/>
          </p:cNvCxnSpPr>
          <p:nvPr/>
        </p:nvCxnSpPr>
        <p:spPr>
          <a:xfrm flipV="1">
            <a:off x="8202758" y="4264347"/>
            <a:ext cx="428938" cy="4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4"/>
          <p:cNvGrpSpPr/>
          <p:nvPr/>
        </p:nvGrpSpPr>
        <p:grpSpPr>
          <a:xfrm>
            <a:off x="4670582" y="3655782"/>
            <a:ext cx="1580105" cy="404568"/>
            <a:chOff x="6847472" y="2382439"/>
            <a:chExt cx="1911927" cy="489527"/>
          </a:xfrm>
          <a:solidFill>
            <a:schemeClr val="bg1"/>
          </a:solidFill>
        </p:grpSpPr>
        <p:sp>
          <p:nvSpPr>
            <p:cNvPr id="59" name="矩形 111"/>
            <p:cNvSpPr/>
            <p:nvPr/>
          </p:nvSpPr>
          <p:spPr>
            <a:xfrm>
              <a:off x="6847472" y="2382439"/>
              <a:ext cx="1911927" cy="489527"/>
            </a:xfrm>
            <a:prstGeom prst="rect">
              <a:avLst/>
            </a:prstGeom>
            <a:grp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aphicFrame>
          <p:nvGraphicFramePr>
            <p:cNvPr id="60" name="对象 196"/>
            <p:cNvGraphicFramePr>
              <a:graphicFrameLocks noChangeAspect="1"/>
            </p:cNvGraphicFramePr>
            <p:nvPr/>
          </p:nvGraphicFramePr>
          <p:xfrm>
            <a:off x="6964902" y="2453932"/>
            <a:ext cx="1714500" cy="342900"/>
          </p:xfrm>
          <a:graphic>
            <a:graphicData uri="http://schemas.openxmlformats.org/presentationml/2006/ole">
              <mc:AlternateContent xmlns:mc="http://schemas.openxmlformats.org/markup-compatibility/2006">
                <mc:Choice xmlns:v="urn:schemas-microsoft-com:vml" Requires="v">
                  <p:oleObj name="Equation" r:id="rId8" imgW="1714320" imgH="342720" progId="Equation.DSMT4">
                    <p:embed/>
                  </p:oleObj>
                </mc:Choice>
                <mc:Fallback>
                  <p:oleObj name="Equation" r:id="rId8" imgW="1714320" imgH="342720" progId="Equation.DSMT4">
                    <p:embed/>
                    <p:pic>
                      <p:nvPicPr>
                        <p:cNvPr id="60" name="对象 196"/>
                        <p:cNvPicPr/>
                        <p:nvPr/>
                      </p:nvPicPr>
                      <p:blipFill>
                        <a:blip r:embed="rId9"/>
                        <a:stretch>
                          <a:fillRect/>
                        </a:stretch>
                      </p:blipFill>
                      <p:spPr>
                        <a:xfrm>
                          <a:off x="6964902" y="2453932"/>
                          <a:ext cx="1714500" cy="342900"/>
                        </a:xfrm>
                        <a:prstGeom prst="rect">
                          <a:avLst/>
                        </a:prstGeom>
                      </p:spPr>
                    </p:pic>
                  </p:oleObj>
                </mc:Fallback>
              </mc:AlternateContent>
            </a:graphicData>
          </a:graphic>
        </p:graphicFrame>
      </p:grpSp>
      <p:graphicFrame>
        <p:nvGraphicFramePr>
          <p:cNvPr id="61" name="对象 203"/>
          <p:cNvGraphicFramePr>
            <a:graphicFrameLocks noChangeAspect="1"/>
          </p:cNvGraphicFramePr>
          <p:nvPr/>
        </p:nvGraphicFramePr>
        <p:xfrm>
          <a:off x="2721898" y="4869488"/>
          <a:ext cx="325372" cy="262397"/>
        </p:xfrm>
        <a:graphic>
          <a:graphicData uri="http://schemas.openxmlformats.org/presentationml/2006/ole">
            <mc:AlternateContent xmlns:mc="http://schemas.openxmlformats.org/markup-compatibility/2006">
              <mc:Choice xmlns:v="urn:schemas-microsoft-com:vml" Requires="v">
                <p:oleObj name="Equation" r:id="rId10" imgW="393480" imgH="317160" progId="Equation.DSMT4">
                  <p:embed/>
                </p:oleObj>
              </mc:Choice>
              <mc:Fallback>
                <p:oleObj name="Equation" r:id="rId10" imgW="393480" imgH="317160" progId="Equation.DSMT4">
                  <p:embed/>
                  <p:pic>
                    <p:nvPicPr>
                      <p:cNvPr id="61" name="对象 203"/>
                      <p:cNvPicPr/>
                      <p:nvPr/>
                    </p:nvPicPr>
                    <p:blipFill>
                      <a:blip r:embed="rId11"/>
                      <a:stretch>
                        <a:fillRect/>
                      </a:stretch>
                    </p:blipFill>
                    <p:spPr>
                      <a:xfrm>
                        <a:off x="2721898" y="4869488"/>
                        <a:ext cx="325372" cy="262397"/>
                      </a:xfrm>
                      <a:prstGeom prst="rect">
                        <a:avLst/>
                      </a:prstGeom>
                    </p:spPr>
                  </p:pic>
                </p:oleObj>
              </mc:Fallback>
            </mc:AlternateContent>
          </a:graphicData>
        </a:graphic>
      </p:graphicFrame>
      <p:graphicFrame>
        <p:nvGraphicFramePr>
          <p:cNvPr id="62" name="对象 204"/>
          <p:cNvGraphicFramePr>
            <a:graphicFrameLocks noChangeAspect="1"/>
          </p:cNvGraphicFramePr>
          <p:nvPr/>
        </p:nvGraphicFramePr>
        <p:xfrm>
          <a:off x="9141454" y="4869488"/>
          <a:ext cx="199421" cy="262397"/>
        </p:xfrm>
        <a:graphic>
          <a:graphicData uri="http://schemas.openxmlformats.org/presentationml/2006/ole">
            <mc:AlternateContent xmlns:mc="http://schemas.openxmlformats.org/markup-compatibility/2006">
              <mc:Choice xmlns:v="urn:schemas-microsoft-com:vml" Requires="v">
                <p:oleObj name="Equation" r:id="rId12" imgW="241200" imgH="317160" progId="Equation.DSMT4">
                  <p:embed/>
                </p:oleObj>
              </mc:Choice>
              <mc:Fallback>
                <p:oleObj name="Equation" r:id="rId12" imgW="241200" imgH="317160" progId="Equation.DSMT4">
                  <p:embed/>
                  <p:pic>
                    <p:nvPicPr>
                      <p:cNvPr id="62" name="对象 204"/>
                      <p:cNvPicPr/>
                      <p:nvPr/>
                    </p:nvPicPr>
                    <p:blipFill>
                      <a:blip r:embed="rId13"/>
                      <a:stretch>
                        <a:fillRect/>
                      </a:stretch>
                    </p:blipFill>
                    <p:spPr>
                      <a:xfrm>
                        <a:off x="9141454" y="4869488"/>
                        <a:ext cx="199421" cy="262397"/>
                      </a:xfrm>
                      <a:prstGeom prst="rect">
                        <a:avLst/>
                      </a:prstGeom>
                    </p:spPr>
                  </p:pic>
                </p:oleObj>
              </mc:Fallback>
            </mc:AlternateContent>
          </a:graphicData>
        </a:graphic>
      </p:graphicFrame>
      <p:grpSp>
        <p:nvGrpSpPr>
          <p:cNvPr id="63" name="组合 7"/>
          <p:cNvGrpSpPr/>
          <p:nvPr/>
        </p:nvGrpSpPr>
        <p:grpSpPr>
          <a:xfrm>
            <a:off x="7741527" y="4034162"/>
            <a:ext cx="461231" cy="461231"/>
            <a:chOff x="10767979" y="4086369"/>
            <a:chExt cx="558090" cy="558090"/>
          </a:xfrm>
          <a:solidFill>
            <a:srgbClr val="00B050"/>
          </a:solidFill>
        </p:grpSpPr>
        <p:sp>
          <p:nvSpPr>
            <p:cNvPr id="64" name="椭圆 119"/>
            <p:cNvSpPr>
              <a:spLocks noChangeAspect="1"/>
            </p:cNvSpPr>
            <p:nvPr/>
          </p:nvSpPr>
          <p:spPr>
            <a:xfrm>
              <a:off x="10767979" y="4086369"/>
              <a:ext cx="558090" cy="5580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aphicFrame>
          <p:nvGraphicFramePr>
            <p:cNvPr id="65" name="对象 205"/>
            <p:cNvGraphicFramePr>
              <a:graphicFrameLocks noChangeAspect="1"/>
            </p:cNvGraphicFramePr>
            <p:nvPr/>
          </p:nvGraphicFramePr>
          <p:xfrm>
            <a:off x="10932724" y="4226479"/>
            <a:ext cx="228600" cy="279400"/>
          </p:xfrm>
          <a:graphic>
            <a:graphicData uri="http://schemas.openxmlformats.org/presentationml/2006/ole">
              <mc:AlternateContent xmlns:mc="http://schemas.openxmlformats.org/markup-compatibility/2006">
                <mc:Choice xmlns:v="urn:schemas-microsoft-com:vml" Requires="v">
                  <p:oleObj name="Equation" r:id="rId14" imgW="228600" imgH="279360" progId="Equation.DSMT4">
                    <p:embed/>
                  </p:oleObj>
                </mc:Choice>
                <mc:Fallback>
                  <p:oleObj name="Equation" r:id="rId14" imgW="228600" imgH="279360" progId="Equation.DSMT4">
                    <p:embed/>
                    <p:pic>
                      <p:nvPicPr>
                        <p:cNvPr id="65" name="对象 205"/>
                        <p:cNvPicPr/>
                        <p:nvPr/>
                      </p:nvPicPr>
                      <p:blipFill>
                        <a:blip r:embed="rId15"/>
                        <a:stretch>
                          <a:fillRect/>
                        </a:stretch>
                      </p:blipFill>
                      <p:spPr>
                        <a:xfrm>
                          <a:off x="10932724" y="4226479"/>
                          <a:ext cx="228600" cy="279400"/>
                        </a:xfrm>
                        <a:prstGeom prst="rect">
                          <a:avLst/>
                        </a:prstGeom>
                      </p:spPr>
                    </p:pic>
                  </p:oleObj>
                </mc:Fallback>
              </mc:AlternateContent>
            </a:graphicData>
          </a:graphic>
        </p:graphicFrame>
      </p:grpSp>
      <p:graphicFrame>
        <p:nvGraphicFramePr>
          <p:cNvPr id="66" name="对象 211"/>
          <p:cNvGraphicFramePr>
            <a:graphicFrameLocks noChangeAspect="1"/>
          </p:cNvGraphicFramePr>
          <p:nvPr/>
        </p:nvGraphicFramePr>
        <p:xfrm>
          <a:off x="7453184" y="3984805"/>
          <a:ext cx="115455" cy="115455"/>
        </p:xfrm>
        <a:graphic>
          <a:graphicData uri="http://schemas.openxmlformats.org/presentationml/2006/ole">
            <mc:AlternateContent xmlns:mc="http://schemas.openxmlformats.org/markup-compatibility/2006">
              <mc:Choice xmlns:v="urn:schemas-microsoft-com:vml" Requires="v">
                <p:oleObj name="Equation" r:id="rId16" imgW="139680" imgH="139680" progId="Equation.DSMT4">
                  <p:embed/>
                </p:oleObj>
              </mc:Choice>
              <mc:Fallback>
                <p:oleObj name="Equation" r:id="rId16" imgW="139680" imgH="139680" progId="Equation.DSMT4">
                  <p:embed/>
                  <p:pic>
                    <p:nvPicPr>
                      <p:cNvPr id="66" name="对象 211"/>
                      <p:cNvPicPr/>
                      <p:nvPr/>
                    </p:nvPicPr>
                    <p:blipFill>
                      <a:blip r:embed="rId17"/>
                      <a:stretch>
                        <a:fillRect/>
                      </a:stretch>
                    </p:blipFill>
                    <p:spPr>
                      <a:xfrm>
                        <a:off x="7453184" y="3984805"/>
                        <a:ext cx="115455" cy="115455"/>
                      </a:xfrm>
                      <a:prstGeom prst="rect">
                        <a:avLst/>
                      </a:prstGeom>
                    </p:spPr>
                  </p:pic>
                </p:oleObj>
              </mc:Fallback>
            </mc:AlternateContent>
          </a:graphicData>
        </a:graphic>
      </p:graphicFrame>
      <p:cxnSp>
        <p:nvCxnSpPr>
          <p:cNvPr id="67" name="肘形连接符 53"/>
          <p:cNvCxnSpPr>
            <a:stCxn id="75" idx="0"/>
            <a:endCxn id="64" idx="0"/>
          </p:cNvCxnSpPr>
          <p:nvPr/>
        </p:nvCxnSpPr>
        <p:spPr>
          <a:xfrm rot="16200000" flipH="1">
            <a:off x="5398574" y="1460591"/>
            <a:ext cx="388927" cy="4758212"/>
          </a:xfrm>
          <a:prstGeom prst="bentConnector3">
            <a:avLst>
              <a:gd name="adj1" fmla="val -485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对象 229"/>
          <p:cNvGraphicFramePr>
            <a:graphicFrameLocks noChangeAspect="1"/>
          </p:cNvGraphicFramePr>
          <p:nvPr/>
        </p:nvGraphicFramePr>
        <p:xfrm>
          <a:off x="7792322" y="4659002"/>
          <a:ext cx="115455" cy="115455"/>
        </p:xfrm>
        <a:graphic>
          <a:graphicData uri="http://schemas.openxmlformats.org/presentationml/2006/ole">
            <mc:AlternateContent xmlns:mc="http://schemas.openxmlformats.org/markup-compatibility/2006">
              <mc:Choice xmlns:v="urn:schemas-microsoft-com:vml" Requires="v">
                <p:oleObj name="Equation" r:id="rId18" imgW="139680" imgH="139680" progId="Equation.DSMT4">
                  <p:embed/>
                </p:oleObj>
              </mc:Choice>
              <mc:Fallback>
                <p:oleObj name="Equation" r:id="rId18" imgW="139680" imgH="139680" progId="Equation.DSMT4">
                  <p:embed/>
                  <p:pic>
                    <p:nvPicPr>
                      <p:cNvPr id="68" name="对象 229"/>
                      <p:cNvPicPr/>
                      <p:nvPr/>
                    </p:nvPicPr>
                    <p:blipFill>
                      <a:blip r:embed="rId17"/>
                      <a:stretch>
                        <a:fillRect/>
                      </a:stretch>
                    </p:blipFill>
                    <p:spPr>
                      <a:xfrm>
                        <a:off x="7792322" y="4659002"/>
                        <a:ext cx="115455" cy="115455"/>
                      </a:xfrm>
                      <a:prstGeom prst="rect">
                        <a:avLst/>
                      </a:prstGeom>
                    </p:spPr>
                  </p:pic>
                </p:oleObj>
              </mc:Fallback>
            </mc:AlternateContent>
          </a:graphicData>
        </a:graphic>
      </p:graphicFrame>
      <p:sp>
        <p:nvSpPr>
          <p:cNvPr id="69" name="右箭头 230"/>
          <p:cNvSpPr>
            <a:spLocks noChangeAspect="1"/>
          </p:cNvSpPr>
          <p:nvPr/>
        </p:nvSpPr>
        <p:spPr>
          <a:xfrm>
            <a:off x="7242449" y="5513778"/>
            <a:ext cx="276937" cy="212983"/>
          </a:xfrm>
          <a:prstGeom prst="rightArrow">
            <a:avLst>
              <a:gd name="adj1" fmla="val 50000"/>
              <a:gd name="adj2" fmla="val 48578"/>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70" name="右箭头 231"/>
          <p:cNvSpPr>
            <a:spLocks noChangeAspect="1"/>
          </p:cNvSpPr>
          <p:nvPr/>
        </p:nvSpPr>
        <p:spPr>
          <a:xfrm>
            <a:off x="7248641" y="5853592"/>
            <a:ext cx="276937" cy="212983"/>
          </a:xfrm>
          <a:prstGeom prst="rightArrow">
            <a:avLst>
              <a:gd name="adj1" fmla="val 50000"/>
              <a:gd name="adj2" fmla="val 48578"/>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71" name="文本框 85"/>
          <p:cNvSpPr txBox="1"/>
          <p:nvPr/>
        </p:nvSpPr>
        <p:spPr>
          <a:xfrm>
            <a:off x="7491778" y="5499764"/>
            <a:ext cx="1204176"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Conv+ReLU</a:t>
            </a:r>
            <a:endParaRPr kumimoji="0" lang="zh-CN" altLang="en-US"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72" name="文本框 232"/>
          <p:cNvSpPr txBox="1"/>
          <p:nvPr/>
        </p:nvSpPr>
        <p:spPr>
          <a:xfrm>
            <a:off x="7519385" y="5823430"/>
            <a:ext cx="631904"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Conv</a:t>
            </a:r>
            <a:endParaRPr kumimoji="0" lang="zh-CN" altLang="en-US" sz="1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73" name="直接连接符 87"/>
          <p:cNvCxnSpPr/>
          <p:nvPr/>
        </p:nvCxnSpPr>
        <p:spPr>
          <a:xfrm flipH="1">
            <a:off x="2665529" y="2603307"/>
            <a:ext cx="3181718" cy="68274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234"/>
          <p:cNvCxnSpPr/>
          <p:nvPr/>
        </p:nvCxnSpPr>
        <p:spPr>
          <a:xfrm>
            <a:off x="6490365" y="2594149"/>
            <a:ext cx="3322414" cy="691902"/>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75" name="图片 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11730" y="3645235"/>
            <a:ext cx="1204401" cy="1204401"/>
          </a:xfrm>
          <a:prstGeom prst="rect">
            <a:avLst/>
          </a:prstGeom>
        </p:spPr>
      </p:pic>
      <p:pic>
        <p:nvPicPr>
          <p:cNvPr id="76" name="图片 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1697" y="3662147"/>
            <a:ext cx="1204401" cy="1204401"/>
          </a:xfrm>
          <a:prstGeom prst="rect">
            <a:avLst/>
          </a:prstGeom>
        </p:spPr>
      </p:pic>
      <p:grpSp>
        <p:nvGrpSpPr>
          <p:cNvPr id="77" name="组合 31"/>
          <p:cNvGrpSpPr/>
          <p:nvPr/>
        </p:nvGrpSpPr>
        <p:grpSpPr>
          <a:xfrm>
            <a:off x="3537367" y="4347761"/>
            <a:ext cx="1443902" cy="1845521"/>
            <a:chOff x="2621639" y="3635202"/>
            <a:chExt cx="1747121" cy="2233081"/>
          </a:xfrm>
        </p:grpSpPr>
        <p:grpSp>
          <p:nvGrpSpPr>
            <p:cNvPr id="78" name="组合 24"/>
            <p:cNvGrpSpPr/>
            <p:nvPr/>
          </p:nvGrpSpPr>
          <p:grpSpPr>
            <a:xfrm>
              <a:off x="2621639" y="3997426"/>
              <a:ext cx="1747121" cy="1467274"/>
              <a:chOff x="3895624" y="4047259"/>
              <a:chExt cx="1747121" cy="1467274"/>
            </a:xfrm>
          </p:grpSpPr>
          <p:pic>
            <p:nvPicPr>
              <p:cNvPr id="80" name="图片 1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95624" y="4057208"/>
                <a:ext cx="1457325" cy="1457325"/>
              </a:xfrm>
              <a:prstGeom prst="rect">
                <a:avLst/>
              </a:prstGeom>
              <a:scene3d>
                <a:camera prst="isometricOffAxis2Right">
                  <a:rot lat="1740000" lon="17759998" rev="0"/>
                </a:camera>
                <a:lightRig rig="threePt" dir="t"/>
              </a:scene3d>
            </p:spPr>
          </p:pic>
          <p:pic>
            <p:nvPicPr>
              <p:cNvPr id="81" name="图片 1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040522" y="4047259"/>
                <a:ext cx="1457325" cy="1457325"/>
              </a:xfrm>
              <a:prstGeom prst="rect">
                <a:avLst/>
              </a:prstGeom>
              <a:scene3d>
                <a:camera prst="isometricOffAxis2Right">
                  <a:rot lat="1740000" lon="17759998" rev="0"/>
                </a:camera>
                <a:lightRig rig="threePt" dir="t"/>
              </a:scene3d>
            </p:spPr>
          </p:pic>
          <p:pic>
            <p:nvPicPr>
              <p:cNvPr id="82" name="图片 1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85420" y="4057207"/>
                <a:ext cx="1457325" cy="1457325"/>
              </a:xfrm>
              <a:prstGeom prst="rect">
                <a:avLst/>
              </a:prstGeom>
              <a:scene3d>
                <a:camera prst="isometricOffAxis2Right">
                  <a:rot lat="1740000" lon="17759998" rev="0"/>
                </a:camera>
                <a:lightRig rig="threePt" dir="t"/>
              </a:scene3d>
            </p:spPr>
          </p:pic>
        </p:grpSp>
        <p:sp>
          <p:nvSpPr>
            <p:cNvPr id="79" name="立方体 23"/>
            <p:cNvSpPr/>
            <p:nvPr/>
          </p:nvSpPr>
          <p:spPr>
            <a:xfrm>
              <a:off x="2766537" y="3635202"/>
              <a:ext cx="1295967" cy="2233081"/>
            </a:xfrm>
            <a:prstGeom prst="cube">
              <a:avLst>
                <a:gd name="adj" fmla="val 66151"/>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83" name="组合 29"/>
          <p:cNvGrpSpPr/>
          <p:nvPr/>
        </p:nvGrpSpPr>
        <p:grpSpPr>
          <a:xfrm>
            <a:off x="4965011" y="4299981"/>
            <a:ext cx="1458454" cy="1845521"/>
            <a:chOff x="4025068" y="3669878"/>
            <a:chExt cx="1764729" cy="2233081"/>
          </a:xfrm>
        </p:grpSpPr>
        <p:pic>
          <p:nvPicPr>
            <p:cNvPr id="84" name="图片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025068" y="4056900"/>
              <a:ext cx="1457325" cy="1457325"/>
            </a:xfrm>
            <a:prstGeom prst="rect">
              <a:avLst/>
            </a:prstGeom>
            <a:ln>
              <a:solidFill>
                <a:srgbClr val="00B050"/>
              </a:solidFill>
            </a:ln>
            <a:scene3d>
              <a:camera prst="isometricOffAxis2Right">
                <a:rot lat="1740000" lon="17759998" rev="0"/>
              </a:camera>
              <a:lightRig rig="threePt" dir="t"/>
            </a:scene3d>
          </p:spPr>
        </p:pic>
        <p:pic>
          <p:nvPicPr>
            <p:cNvPr id="85" name="图片 2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75924" y="4056900"/>
              <a:ext cx="1457325" cy="1457325"/>
            </a:xfrm>
            <a:prstGeom prst="rect">
              <a:avLst/>
            </a:prstGeom>
            <a:ln>
              <a:solidFill>
                <a:srgbClr val="00B050"/>
              </a:solidFill>
            </a:ln>
            <a:scene3d>
              <a:camera prst="isometricOffAxis2Right">
                <a:rot lat="1740000" lon="17759998" rev="0"/>
              </a:camera>
              <a:lightRig rig="threePt" dir="t"/>
            </a:scene3d>
          </p:spPr>
        </p:pic>
        <p:pic>
          <p:nvPicPr>
            <p:cNvPr id="86" name="图片 2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32472" y="4065022"/>
              <a:ext cx="1457325" cy="1457325"/>
            </a:xfrm>
            <a:prstGeom prst="rect">
              <a:avLst/>
            </a:prstGeom>
            <a:ln>
              <a:solidFill>
                <a:srgbClr val="00B050"/>
              </a:solidFill>
            </a:ln>
            <a:scene3d>
              <a:camera prst="isometricOffAxis2Right">
                <a:rot lat="1740000" lon="17759998" rev="0"/>
              </a:camera>
              <a:lightRig rig="threePt" dir="t"/>
            </a:scene3d>
          </p:spPr>
        </p:pic>
        <p:sp>
          <p:nvSpPr>
            <p:cNvPr id="87" name="立方体 226"/>
            <p:cNvSpPr/>
            <p:nvPr/>
          </p:nvSpPr>
          <p:spPr>
            <a:xfrm>
              <a:off x="4205633" y="3669878"/>
              <a:ext cx="1295967" cy="2233081"/>
            </a:xfrm>
            <a:prstGeom prst="cube">
              <a:avLst>
                <a:gd name="adj" fmla="val 66151"/>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pic>
        <p:nvPicPr>
          <p:cNvPr id="88" name="图片 3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228174" y="4553597"/>
            <a:ext cx="1204401" cy="1204401"/>
          </a:xfrm>
          <a:prstGeom prst="rect">
            <a:avLst/>
          </a:prstGeom>
          <a:scene3d>
            <a:camera prst="isometricOffAxis2Right">
              <a:rot lat="1740000" lon="17759998" rev="0"/>
            </a:camera>
            <a:lightRig rig="threePt" dir="t"/>
          </a:scene3d>
        </p:spPr>
      </p:pic>
      <p:sp>
        <p:nvSpPr>
          <p:cNvPr id="89" name="右箭头 228"/>
          <p:cNvSpPr/>
          <p:nvPr/>
        </p:nvSpPr>
        <p:spPr>
          <a:xfrm>
            <a:off x="6037944" y="5065433"/>
            <a:ext cx="536918" cy="299250"/>
          </a:xfrm>
          <a:prstGeom prst="rightArrow">
            <a:avLst>
              <a:gd name="adj1" fmla="val 50000"/>
              <a:gd name="adj2" fmla="val 48578"/>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0" name="右箭头 32"/>
          <p:cNvSpPr/>
          <p:nvPr/>
        </p:nvSpPr>
        <p:spPr>
          <a:xfrm>
            <a:off x="4633268" y="5065433"/>
            <a:ext cx="671438" cy="299250"/>
          </a:xfrm>
          <a:prstGeom prst="rightArrow">
            <a:avLst>
              <a:gd name="adj1" fmla="val 50000"/>
              <a:gd name="adj2" fmla="val 48578"/>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1" name="右箭头 32"/>
          <p:cNvSpPr/>
          <p:nvPr/>
        </p:nvSpPr>
        <p:spPr>
          <a:xfrm>
            <a:off x="3208234" y="5065433"/>
            <a:ext cx="660856" cy="299250"/>
          </a:xfrm>
          <a:prstGeom prst="rightArrow">
            <a:avLst>
              <a:gd name="adj1" fmla="val 50000"/>
              <a:gd name="adj2" fmla="val 48578"/>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2" name="矩形 122"/>
          <p:cNvSpPr>
            <a:spLocks noChangeAspect="1"/>
          </p:cNvSpPr>
          <p:nvPr/>
        </p:nvSpPr>
        <p:spPr>
          <a:xfrm>
            <a:off x="2166135" y="3286052"/>
            <a:ext cx="8055079" cy="303343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4" name="Rectangle 93"/>
          <p:cNvSpPr/>
          <p:nvPr/>
        </p:nvSpPr>
        <p:spPr>
          <a:xfrm>
            <a:off x="1600200" y="6402072"/>
            <a:ext cx="10591799" cy="461665"/>
          </a:xfrm>
          <a:prstGeom prst="rect">
            <a:avLst/>
          </a:prstGeom>
        </p:spPr>
        <p:txBody>
          <a:bodyPr wrap="square">
            <a:spAutoFit/>
          </a:bodyPr>
          <a:lstStyle/>
          <a:p>
            <a:pPr marL="457200" marR="0" lvl="1" indent="0" algn="just" defTabSz="914400" rtl="0" eaLnBrk="1" fontAlgn="base" latinLnBrk="0" hangingPunct="1">
              <a:lnSpc>
                <a:spcPct val="100000"/>
              </a:lnSpc>
              <a:spcBef>
                <a:spcPct val="0"/>
              </a:spcBef>
              <a:spcAft>
                <a:spcPts val="0"/>
              </a:spcAft>
              <a:buClrTx/>
              <a:buSzTx/>
              <a:buFontTx/>
              <a:buNone/>
              <a:tabLst>
                <a:tab pos="457200" algn="l"/>
                <a:tab pos="571500" algn="l"/>
                <a:tab pos="685800" algn="l"/>
                <a:tab pos="914400" algn="l"/>
                <a:tab pos="1828800" algn="l"/>
              </a:tabLst>
              <a:defRPr/>
            </a:pPr>
            <a:r>
              <a:rPr kumimoji="0" lang="en-US" altLang="zh-CN" sz="1200" b="1" i="0" u="none" strike="noStrike" kern="1200" cap="none" spc="0" normalizeH="0" baseline="0" noProof="0" dirty="0">
                <a:ln>
                  <a:noFill/>
                </a:ln>
                <a:solidFill>
                  <a:srgbClr val="00B0F0"/>
                </a:solidFill>
                <a:effectLst/>
                <a:uLnTx/>
                <a:uFillTx/>
                <a:latin typeface="Arial" panose="020B0604020202020204" pitchFamily="34" charset="0"/>
                <a:ea typeface="SimSun" panose="02010600030101010101" pitchFamily="2" charset="-122"/>
                <a:cs typeface="Arial" charset="0"/>
              </a:rPr>
              <a:t>Chen H, Zhang Y, Chen YJ, Zhang WH, Sun HQ, </a:t>
            </a:r>
            <a:r>
              <a:rPr kumimoji="0" lang="en-US" altLang="zh-CN" sz="1200" b="1" i="0" u="none" strike="noStrike" kern="1200" cap="none" spc="0" normalizeH="0" baseline="0" noProof="0" dirty="0" err="1">
                <a:ln>
                  <a:noFill/>
                </a:ln>
                <a:solidFill>
                  <a:srgbClr val="00B0F0"/>
                </a:solidFill>
                <a:effectLst/>
                <a:uLnTx/>
                <a:uFillTx/>
                <a:latin typeface="Arial" panose="020B0604020202020204" pitchFamily="34" charset="0"/>
                <a:ea typeface="SimSun" panose="02010600030101010101" pitchFamily="2" charset="-122"/>
                <a:cs typeface="Arial" charset="0"/>
              </a:rPr>
              <a:t>Lv</a:t>
            </a:r>
            <a:r>
              <a:rPr kumimoji="0" lang="en-US" altLang="zh-CN" sz="1200" b="1" i="0" u="none" strike="noStrike" kern="1200" cap="none" spc="0" normalizeH="0" baseline="0" noProof="0" dirty="0">
                <a:ln>
                  <a:noFill/>
                </a:ln>
                <a:solidFill>
                  <a:srgbClr val="00B0F0"/>
                </a:solidFill>
                <a:effectLst/>
                <a:uLnTx/>
                <a:uFillTx/>
                <a:latin typeface="Arial" panose="020B0604020202020204" pitchFamily="34" charset="0"/>
                <a:ea typeface="SimSun" panose="02010600030101010101" pitchFamily="2" charset="-122"/>
                <a:cs typeface="Arial" charset="0"/>
              </a:rPr>
              <a:t> Y, Liao PX, Zhou JL, Wang G:</a:t>
            </a:r>
          </a:p>
          <a:p>
            <a:pPr marL="457200" marR="0" lvl="1" indent="0" algn="just" defTabSz="914400" rtl="0" eaLnBrk="1" fontAlgn="base" latinLnBrk="0" hangingPunct="1">
              <a:lnSpc>
                <a:spcPct val="100000"/>
              </a:lnSpc>
              <a:spcBef>
                <a:spcPct val="0"/>
              </a:spcBef>
              <a:spcAft>
                <a:spcPts val="0"/>
              </a:spcAft>
              <a:buClrTx/>
              <a:buSzTx/>
              <a:buFontTx/>
              <a:buNone/>
              <a:tabLst>
                <a:tab pos="457200" algn="l"/>
                <a:tab pos="571500" algn="l"/>
                <a:tab pos="685800" algn="l"/>
                <a:tab pos="914400" algn="l"/>
                <a:tab pos="1828800" algn="l"/>
              </a:tabLst>
              <a:defRPr/>
            </a:pPr>
            <a:r>
              <a:rPr kumimoji="0" lang="en-US" altLang="zh-CN" sz="1200" b="1" i="0" u="none" strike="noStrike" kern="1200" cap="none" spc="0" normalizeH="0" baseline="0" noProof="0" dirty="0">
                <a:ln>
                  <a:noFill/>
                </a:ln>
                <a:solidFill>
                  <a:srgbClr val="00B0F0"/>
                </a:solidFill>
                <a:effectLst/>
                <a:uLnTx/>
                <a:uFillTx/>
                <a:latin typeface="Arial" panose="020B0604020202020204" pitchFamily="34" charset="0"/>
                <a:ea typeface="SimSun" panose="02010600030101010101" pitchFamily="2" charset="-122"/>
                <a:cs typeface="Arial" charset="0"/>
              </a:rPr>
              <a:t>LEARN: Learned Experts’ Assessment-based Reconstruction Network for Sparse-data CT. IEEE Trans. Medical Imaging, June 2018</a:t>
            </a:r>
            <a:endParaRPr kumimoji="0" lang="zh-CN" altLang="zh-CN" sz="1400" b="1" i="0" u="none" strike="noStrike" kern="1200" cap="none" spc="0" normalizeH="0" baseline="0" noProof="0" dirty="0">
              <a:ln>
                <a:noFill/>
              </a:ln>
              <a:solidFill>
                <a:srgbClr val="00B0F0"/>
              </a:solidFill>
              <a:effectLst/>
              <a:uLnTx/>
              <a:uFillTx/>
              <a:latin typeface="Times New Roman" panose="02020603050405020304" pitchFamily="18" charset="0"/>
              <a:ea typeface="SimSun" panose="02010600030101010101" pitchFamily="2" charset="-122"/>
              <a:cs typeface="Arial" charset="0"/>
            </a:endParaRPr>
          </a:p>
        </p:txBody>
      </p:sp>
    </p:spTree>
    <p:extLst>
      <p:ext uri="{BB962C8B-B14F-4D97-AF65-F5344CB8AC3E}">
        <p14:creationId xmlns:p14="http://schemas.microsoft.com/office/powerpoint/2010/main" val="279627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5051602" y="2756500"/>
            <a:ext cx="4731026" cy="26696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FBDCD9-6211-1641-9ADB-B301A9FB1360}"/>
                  </a:ext>
                </a:extLst>
              </p:cNvPr>
              <p:cNvSpPr>
                <a:spLocks noGrp="1"/>
              </p:cNvSpPr>
              <p:nvPr>
                <p:ph type="title"/>
              </p:nvPr>
            </p:nvSpPr>
            <p:spPr/>
            <p:txBody>
              <a:bodyPr/>
              <a:lstStyle/>
              <a:p>
                <a:r>
                  <a:rPr lang="en-US" sz="4400" dirty="0"/>
                  <a:t>AUTOMAP with </a:t>
                </a:r>
                <a14:m>
                  <m:oMath xmlns:m="http://schemas.openxmlformats.org/officeDocument/2006/math">
                    <m:r>
                      <a:rPr lang="en-US" sz="4400" b="1" i="1" smtClean="0">
                        <a:latin typeface="Cambria Math" panose="02040503050406030204" pitchFamily="18" charset="0"/>
                      </a:rPr>
                      <m:t>𝑶</m:t>
                    </m:r>
                    <m:d>
                      <m:dPr>
                        <m:ctrlPr>
                          <a:rPr lang="en-US" sz="4400" i="1" smtClean="0">
                            <a:latin typeface="Cambria Math" panose="02040503050406030204" pitchFamily="18" charset="0"/>
                          </a:rPr>
                        </m:ctrlPr>
                      </m:dPr>
                      <m:e>
                        <m:sSup>
                          <m:sSupPr>
                            <m:ctrlPr>
                              <a:rPr lang="en-US" sz="4400" i="1" smtClean="0">
                                <a:latin typeface="Cambria Math" panose="02040503050406030204" pitchFamily="18" charset="0"/>
                              </a:rPr>
                            </m:ctrlPr>
                          </m:sSupPr>
                          <m:e>
                            <m:r>
                              <a:rPr lang="en-US" sz="4400" b="1" i="1" smtClean="0">
                                <a:latin typeface="Cambria Math" panose="02040503050406030204" pitchFamily="18" charset="0"/>
                              </a:rPr>
                              <m:t>𝑵</m:t>
                            </m:r>
                          </m:e>
                          <m:sup>
                            <m:r>
                              <a:rPr lang="en-US" sz="4400" b="1" i="1" smtClean="0">
                                <a:latin typeface="Cambria Math" panose="02040503050406030204" pitchFamily="18" charset="0"/>
                              </a:rPr>
                              <m:t>𝟒</m:t>
                            </m:r>
                          </m:sup>
                        </m:sSup>
                      </m:e>
                    </m:d>
                  </m:oMath>
                </a14:m>
                <a:r>
                  <a:rPr lang="en-US" sz="4400" dirty="0"/>
                  <a:t> Complexity</a:t>
                </a:r>
              </a:p>
            </p:txBody>
          </p:sp>
        </mc:Choice>
        <mc:Fallback xmlns="">
          <p:sp>
            <p:nvSpPr>
              <p:cNvPr id="2" name="Title 1">
                <a:extLst>
                  <a:ext uri="{FF2B5EF4-FFF2-40B4-BE49-F238E27FC236}">
                    <a16:creationId xmlns:a16="http://schemas.microsoft.com/office/drawing/2014/main" id="{C2FBDCD9-6211-1641-9ADB-B301A9FB1360}"/>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9B402A3-23C1-9B40-A3B2-6CAED0DE4F52}"/>
              </a:ext>
            </a:extLst>
          </p:cNvPr>
          <p:cNvSpPr/>
          <p:nvPr/>
        </p:nvSpPr>
        <p:spPr>
          <a:xfrm>
            <a:off x="0" y="6501110"/>
            <a:ext cx="12030075" cy="307755"/>
          </a:xfrm>
          <a:prstGeom prst="rect">
            <a:avLst/>
          </a:prstGeom>
        </p:spPr>
        <p:txBody>
          <a:bodyPr wrap="square">
            <a:spAutoFit/>
          </a:bodyPr>
          <a:lstStyle/>
          <a:p>
            <a:pPr algn="r">
              <a:spcAft>
                <a:spcPts val="0"/>
              </a:spcAft>
            </a:pPr>
            <a:r>
              <a:rPr lang="en-US" sz="1400" b="1" dirty="0">
                <a:solidFill>
                  <a:srgbClr val="FFC000"/>
                </a:solidFill>
                <a:latin typeface="Arial" panose="020B0604020202020204" pitchFamily="34" charset="0"/>
                <a:ea typeface="DengXian" panose="02010600030101010101" pitchFamily="2" charset="-122"/>
                <a:cs typeface="Arial" panose="020B0604020202020204" pitchFamily="34" charset="0"/>
              </a:rPr>
              <a:t>Zhu  B, Liu JZ,  </a:t>
            </a:r>
            <a:r>
              <a:rPr lang="en-US" sz="1400" b="1" dirty="0" err="1">
                <a:solidFill>
                  <a:srgbClr val="FFC000"/>
                </a:solidFill>
                <a:latin typeface="Arial" panose="020B0604020202020204" pitchFamily="34" charset="0"/>
                <a:ea typeface="DengXian" panose="02010600030101010101" pitchFamily="2" charset="-122"/>
                <a:cs typeface="Arial" panose="020B0604020202020204" pitchFamily="34" charset="0"/>
              </a:rPr>
              <a:t>Cauley</a:t>
            </a:r>
            <a:r>
              <a:rPr lang="en-US" sz="1400" b="1" dirty="0">
                <a:solidFill>
                  <a:srgbClr val="FFC000"/>
                </a:solidFill>
                <a:latin typeface="Arial" panose="020B0604020202020204" pitchFamily="34" charset="0"/>
                <a:ea typeface="DengXian" panose="02010600030101010101" pitchFamily="2" charset="-122"/>
                <a:cs typeface="Arial" panose="020B0604020202020204" pitchFamily="34" charset="0"/>
              </a:rPr>
              <a:t> SF, Rosen BR, Rosen MS: Image reconstruction by domain-transform manifold learning. Nature 555:487–492, 2018</a:t>
            </a:r>
          </a:p>
        </p:txBody>
      </p:sp>
      <p:graphicFrame>
        <p:nvGraphicFramePr>
          <p:cNvPr id="5" name="Table 4">
            <a:extLst>
              <a:ext uri="{FF2B5EF4-FFF2-40B4-BE49-F238E27FC236}">
                <a16:creationId xmlns:a16="http://schemas.microsoft.com/office/drawing/2014/main" id="{253CDD16-2E99-4649-AA76-FA64B1E8CDBB}"/>
              </a:ext>
            </a:extLst>
          </p:cNvPr>
          <p:cNvGraphicFramePr>
            <a:graphicFrameLocks noGrp="1"/>
          </p:cNvGraphicFramePr>
          <p:nvPr/>
        </p:nvGraphicFramePr>
        <p:xfrm>
          <a:off x="670832" y="2977650"/>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803585308"/>
                    </a:ext>
                  </a:extLst>
                </a:gridCol>
                <a:gridCol w="720000">
                  <a:extLst>
                    <a:ext uri="{9D8B030D-6E8A-4147-A177-3AD203B41FA5}">
                      <a16:colId xmlns:a16="http://schemas.microsoft.com/office/drawing/2014/main" val="1654525598"/>
                    </a:ext>
                  </a:extLst>
                </a:gridCol>
                <a:gridCol w="720000">
                  <a:extLst>
                    <a:ext uri="{9D8B030D-6E8A-4147-A177-3AD203B41FA5}">
                      <a16:colId xmlns:a16="http://schemas.microsoft.com/office/drawing/2014/main" val="2193045014"/>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188297946"/>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0481047"/>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306691577"/>
                  </a:ext>
                </a:extLst>
              </a:tr>
            </a:tbl>
          </a:graphicData>
        </a:graphic>
      </p:graphicFrame>
      <p:cxnSp>
        <p:nvCxnSpPr>
          <p:cNvPr id="9" name="Straight Arrow Connector 8">
            <a:extLst>
              <a:ext uri="{FF2B5EF4-FFF2-40B4-BE49-F238E27FC236}">
                <a16:creationId xmlns:a16="http://schemas.microsoft.com/office/drawing/2014/main" id="{3D9EDE81-0D55-3D42-8B76-7A54BD24DF27}"/>
              </a:ext>
            </a:extLst>
          </p:cNvPr>
          <p:cNvCxnSpPr>
            <a:cxnSpLocks/>
            <a:stCxn id="5" idx="3"/>
            <a:endCxn id="19" idx="1"/>
          </p:cNvCxnSpPr>
          <p:nvPr/>
        </p:nvCxnSpPr>
        <p:spPr>
          <a:xfrm flipV="1">
            <a:off x="2830832" y="4054274"/>
            <a:ext cx="2036175" cy="3376"/>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873C0C-9498-4B49-A907-D9A10188AAE9}"/>
                  </a:ext>
                </a:extLst>
              </p:cNvPr>
              <p:cNvSpPr txBox="1"/>
              <p:nvPr/>
            </p:nvSpPr>
            <p:spPr>
              <a:xfrm>
                <a:off x="670832" y="5236952"/>
                <a:ext cx="216000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oMath>
                  </m:oMathPara>
                </a14:m>
                <a:endParaRPr lang="en-US" b="1" dirty="0">
                  <a:latin typeface="Arial" panose="020B0604020202020204" pitchFamily="34" charset="0"/>
                  <a:ea typeface="Cambria Math" panose="02040503050406030204" pitchFamily="18" charset="0"/>
                </a:endParaRPr>
              </a:p>
              <a:p>
                <a:r>
                  <a:rPr lang="en-US" b="1" dirty="0">
                    <a:latin typeface="Arial" panose="020B0604020202020204" pitchFamily="34" charset="0"/>
                    <a:cs typeface="Arial" panose="020B0604020202020204" pitchFamily="34" charset="0"/>
                  </a:rPr>
                  <a:t>k-space Data</a:t>
                </a:r>
              </a:p>
            </p:txBody>
          </p:sp>
        </mc:Choice>
        <mc:Fallback xmlns="">
          <p:sp>
            <p:nvSpPr>
              <p:cNvPr id="10" name="TextBox 9">
                <a:extLst>
                  <a:ext uri="{FF2B5EF4-FFF2-40B4-BE49-F238E27FC236}">
                    <a16:creationId xmlns:a16="http://schemas.microsoft.com/office/drawing/2014/main" id="{56873C0C-9498-4B49-A907-D9A10188AAE9}"/>
                  </a:ext>
                </a:extLst>
              </p:cNvPr>
              <p:cNvSpPr txBox="1">
                <a:spLocks noRot="1" noChangeAspect="1" noMove="1" noResize="1" noEditPoints="1" noAdjustHandles="1" noChangeArrowheads="1" noChangeShapeType="1" noTextEdit="1"/>
              </p:cNvSpPr>
              <p:nvPr/>
            </p:nvSpPr>
            <p:spPr>
              <a:xfrm>
                <a:off x="670832" y="5236952"/>
                <a:ext cx="2160000" cy="830997"/>
              </a:xfrm>
              <a:prstGeom prst="rect">
                <a:avLst/>
              </a:prstGeom>
              <a:blipFill>
                <a:blip r:embed="rId5"/>
                <a:stretch>
                  <a:fillRect l="-4237" r="-282" b="-1691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59B7801-7C06-6742-9901-0A7B06E7C462}"/>
              </a:ext>
            </a:extLst>
          </p:cNvPr>
          <p:cNvSpPr txBox="1"/>
          <p:nvPr/>
        </p:nvSpPr>
        <p:spPr>
          <a:xfrm>
            <a:off x="2830832" y="4167552"/>
            <a:ext cx="2031360" cy="830997"/>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Reshape</a:t>
            </a:r>
          </a:p>
          <a:p>
            <a:pPr algn="ctr"/>
            <a:r>
              <a:rPr lang="en-US" b="1" dirty="0">
                <a:latin typeface="Arial" panose="020B0604020202020204" pitchFamily="34" charset="0"/>
                <a:cs typeface="Arial" panose="020B0604020202020204" pitchFamily="34" charset="0"/>
              </a:rPr>
              <a:t>To a Vector</a:t>
            </a:r>
          </a:p>
        </p:txBody>
      </p:sp>
      <p:graphicFrame>
        <p:nvGraphicFramePr>
          <p:cNvPr id="19" name="Table 18">
            <a:extLst>
              <a:ext uri="{FF2B5EF4-FFF2-40B4-BE49-F238E27FC236}">
                <a16:creationId xmlns:a16="http://schemas.microsoft.com/office/drawing/2014/main" id="{8AFBDE21-17EB-CB48-B562-E37B16468F2C}"/>
              </a:ext>
            </a:extLst>
          </p:cNvPr>
          <p:cNvGraphicFramePr>
            <a:graphicFrameLocks noGrp="1"/>
          </p:cNvGraphicFramePr>
          <p:nvPr/>
        </p:nvGraphicFramePr>
        <p:xfrm>
          <a:off x="4867007" y="1776446"/>
          <a:ext cx="535028" cy="4555656"/>
        </p:xfrm>
        <a:graphic>
          <a:graphicData uri="http://schemas.openxmlformats.org/drawingml/2006/table">
            <a:tbl>
              <a:tblPr firstRow="1" bandRow="1">
                <a:tableStyleId>{5C22544A-7EE6-4342-B048-85BDC9FD1C3A}</a:tableStyleId>
              </a:tblPr>
              <a:tblGrid>
                <a:gridCol w="535028">
                  <a:extLst>
                    <a:ext uri="{9D8B030D-6E8A-4147-A177-3AD203B41FA5}">
                      <a16:colId xmlns:a16="http://schemas.microsoft.com/office/drawing/2014/main" val="1019025759"/>
                    </a:ext>
                  </a:extLst>
                </a:gridCol>
              </a:tblGrid>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02561412"/>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537957832"/>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010439973"/>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967350768"/>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25307543"/>
                  </a:ext>
                </a:extLst>
              </a:tr>
              <a:tr h="50618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650688239"/>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211463511"/>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98233781"/>
                  </a:ext>
                </a:extLst>
              </a:tr>
              <a:tr h="5061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577150461"/>
                  </a:ext>
                </a:extLst>
              </a:tr>
            </a:tbl>
          </a:graphicData>
        </a:graphic>
      </p:graphicFrame>
      <p:sp>
        <p:nvSpPr>
          <p:cNvPr id="21" name="TextBox 20">
            <a:extLst>
              <a:ext uri="{FF2B5EF4-FFF2-40B4-BE49-F238E27FC236}">
                <a16:creationId xmlns:a16="http://schemas.microsoft.com/office/drawing/2014/main" id="{93C83057-2D67-FF4C-81F0-0BAFF24A9C10}"/>
              </a:ext>
            </a:extLst>
          </p:cNvPr>
          <p:cNvSpPr txBox="1"/>
          <p:nvPr/>
        </p:nvSpPr>
        <p:spPr>
          <a:xfrm>
            <a:off x="6340195" y="5368862"/>
            <a:ext cx="2160000" cy="830997"/>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FC Layers to All Pixels</a:t>
            </a:r>
          </a:p>
        </p:txBody>
      </p:sp>
      <p:graphicFrame>
        <p:nvGraphicFramePr>
          <p:cNvPr id="22" name="Table 21">
            <a:extLst>
              <a:ext uri="{FF2B5EF4-FFF2-40B4-BE49-F238E27FC236}">
                <a16:creationId xmlns:a16="http://schemas.microsoft.com/office/drawing/2014/main" id="{8D902367-BA22-5349-A21B-7D1A0227DDE2}"/>
              </a:ext>
            </a:extLst>
          </p:cNvPr>
          <p:cNvGraphicFramePr>
            <a:graphicFrameLocks noGrp="1"/>
          </p:cNvGraphicFramePr>
          <p:nvPr/>
        </p:nvGraphicFramePr>
        <p:xfrm>
          <a:off x="9400360" y="3006225"/>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803585308"/>
                    </a:ext>
                  </a:extLst>
                </a:gridCol>
                <a:gridCol w="720000">
                  <a:extLst>
                    <a:ext uri="{9D8B030D-6E8A-4147-A177-3AD203B41FA5}">
                      <a16:colId xmlns:a16="http://schemas.microsoft.com/office/drawing/2014/main" val="1654525598"/>
                    </a:ext>
                  </a:extLst>
                </a:gridCol>
                <a:gridCol w="720000">
                  <a:extLst>
                    <a:ext uri="{9D8B030D-6E8A-4147-A177-3AD203B41FA5}">
                      <a16:colId xmlns:a16="http://schemas.microsoft.com/office/drawing/2014/main" val="2193045014"/>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188297946"/>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0481047"/>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06691577"/>
                  </a:ext>
                </a:extLst>
              </a:tr>
            </a:tbl>
          </a:graphicData>
        </a:graphic>
      </p:graphicFrame>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3790B00-B1D8-1640-9D96-E1D594315975}"/>
                  </a:ext>
                </a:extLst>
              </p:cNvPr>
              <p:cNvSpPr txBox="1"/>
              <p:nvPr/>
            </p:nvSpPr>
            <p:spPr>
              <a:xfrm>
                <a:off x="9395546" y="5267412"/>
                <a:ext cx="2164814" cy="461665"/>
              </a:xfrm>
              <a:prstGeom prst="rect">
                <a:avLst/>
              </a:prstGeom>
              <a:noFill/>
            </p:spPr>
            <p:txBody>
              <a:bodyPr wrap="square" rtlCol="0">
                <a:spAutoFit/>
              </a:bodyPr>
              <a:lstStyle/>
              <a:p>
                <a:pPr algn="ctr"/>
                <a14:m>
                  <m:oMath xmlns:m="http://schemas.openxmlformats.org/officeDocument/2006/math">
                    <m:r>
                      <a:rPr lang="en-US" b="1" i="1" smtClean="0">
                        <a:latin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oMath>
                </a14:m>
                <a:r>
                  <a:rPr lang="en-US" b="1" dirty="0">
                    <a:latin typeface="Arial" panose="020B0604020202020204" pitchFamily="34" charset="0"/>
                    <a:cs typeface="Arial" panose="020B0604020202020204" pitchFamily="34" charset="0"/>
                  </a:rPr>
                  <a:t> Image</a:t>
                </a:r>
              </a:p>
            </p:txBody>
          </p:sp>
        </mc:Choice>
        <mc:Fallback xmlns="">
          <p:sp>
            <p:nvSpPr>
              <p:cNvPr id="23" name="TextBox 22">
                <a:extLst>
                  <a:ext uri="{FF2B5EF4-FFF2-40B4-BE49-F238E27FC236}">
                    <a16:creationId xmlns:a16="http://schemas.microsoft.com/office/drawing/2014/main" id="{13790B00-B1D8-1640-9D96-E1D594315975}"/>
                  </a:ext>
                </a:extLst>
              </p:cNvPr>
              <p:cNvSpPr txBox="1">
                <a:spLocks noRot="1" noChangeAspect="1" noMove="1" noResize="1" noEditPoints="1" noAdjustHandles="1" noChangeArrowheads="1" noChangeShapeType="1" noTextEdit="1"/>
              </p:cNvSpPr>
              <p:nvPr/>
            </p:nvSpPr>
            <p:spPr>
              <a:xfrm>
                <a:off x="9395546" y="5267412"/>
                <a:ext cx="2164814" cy="461665"/>
              </a:xfrm>
              <a:prstGeom prst="rect">
                <a:avLst/>
              </a:prstGeom>
              <a:blipFill>
                <a:blip r:embed="rId6"/>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BC717BA-8A6F-1B4F-ACBC-F889FA7B3E65}"/>
                  </a:ext>
                </a:extLst>
              </p:cNvPr>
              <p:cNvSpPr/>
              <p:nvPr/>
            </p:nvSpPr>
            <p:spPr>
              <a:xfrm>
                <a:off x="251171" y="1597084"/>
                <a:ext cx="4618572" cy="1247842"/>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rPr>
                      <m:t>𝑶</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smtClean="0">
                                <a:latin typeface="Cambria Math" panose="02040503050406030204" pitchFamily="18" charset="0"/>
                              </a:rPr>
                              <m:t>𝟑</m:t>
                            </m:r>
                          </m:sup>
                        </m:sSup>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𝒗</m:t>
                            </m:r>
                          </m:sub>
                        </m:sSub>
                      </m:e>
                    </m:d>
                  </m:oMath>
                </a14:m>
                <a:r>
                  <a:rPr lang="en-US" b="1" dirty="0">
                    <a:latin typeface="Arial" panose="020B0604020202020204" pitchFamily="34" charset="0"/>
                    <a:cs typeface="Arial" panose="020B0604020202020204" pitchFamily="34" charset="0"/>
                  </a:rPr>
                  <a:t> Complexity</a:t>
                </a:r>
              </a:p>
              <a:p>
                <a14:m>
                  <m:oMath xmlns:m="http://schemas.openxmlformats.org/officeDocument/2006/math">
                    <m:r>
                      <a:rPr lang="en-US" b="1" i="1" smtClean="0">
                        <a:latin typeface="Cambria Math" panose="02040503050406030204" pitchFamily="18" charset="0"/>
                      </a:rPr>
                      <m:t>𝑵</m:t>
                    </m:r>
                    <m:r>
                      <a:rPr lang="en-US" b="1">
                        <a:latin typeface="Cambria Math" panose="02040503050406030204" pitchFamily="18" charset="0"/>
                      </a:rPr>
                      <m:t>: </m:t>
                    </m:r>
                  </m:oMath>
                </a14:m>
                <a:r>
                  <a:rPr lang="en-US" b="1" dirty="0">
                    <a:latin typeface="Arial" panose="020B0604020202020204" pitchFamily="34" charset="0"/>
                    <a:cs typeface="Arial" panose="020B0604020202020204" pitchFamily="34" charset="0"/>
                  </a:rPr>
                  <a:t># of Data or Pixels per Row </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𝒗</m:t>
                        </m:r>
                      </m:sub>
                    </m:sSub>
                    <m:r>
                      <a:rPr lang="en-US" b="1" i="0" smtClean="0">
                        <a:latin typeface="Cambria Math" panose="02040503050406030204" pitchFamily="18" charset="0"/>
                      </a:rPr>
                      <m:t>: </m:t>
                    </m:r>
                  </m:oMath>
                </a14:m>
                <a:r>
                  <a:rPr lang="en-US" b="1" dirty="0">
                    <a:latin typeface="Arial" panose="020B0604020202020204" pitchFamily="34" charset="0"/>
                    <a:cs typeface="Arial" panose="020B0604020202020204" pitchFamily="34" charset="0"/>
                  </a:rPr>
                  <a:t># of views </a:t>
                </a:r>
              </a:p>
            </p:txBody>
          </p:sp>
        </mc:Choice>
        <mc:Fallback xmlns="">
          <p:sp>
            <p:nvSpPr>
              <p:cNvPr id="24" name="Rectangle 23">
                <a:extLst>
                  <a:ext uri="{FF2B5EF4-FFF2-40B4-BE49-F238E27FC236}">
                    <a16:creationId xmlns:a16="http://schemas.microsoft.com/office/drawing/2014/main" id="{0BC717BA-8A6F-1B4F-ACBC-F889FA7B3E65}"/>
                  </a:ext>
                </a:extLst>
              </p:cNvPr>
              <p:cNvSpPr>
                <a:spLocks noRot="1" noChangeAspect="1" noMove="1" noResize="1" noEditPoints="1" noAdjustHandles="1" noChangeArrowheads="1" noChangeShapeType="1" noTextEdit="1"/>
              </p:cNvSpPr>
              <p:nvPr/>
            </p:nvSpPr>
            <p:spPr>
              <a:xfrm>
                <a:off x="251171" y="1597084"/>
                <a:ext cx="4618572" cy="1247842"/>
              </a:xfrm>
              <a:prstGeom prst="rect">
                <a:avLst/>
              </a:prstGeom>
              <a:blipFill>
                <a:blip r:embed="rId7"/>
                <a:stretch>
                  <a:fillRect l="-264" t="-1951" r="-1055" b="-10244"/>
                </a:stretch>
              </a:blipFill>
            </p:spPr>
            <p:txBody>
              <a:bodyPr/>
              <a:lstStyle/>
              <a:p>
                <a:r>
                  <a:rPr lang="en-US">
                    <a:noFill/>
                  </a:rPr>
                  <a:t> </a:t>
                </a:r>
              </a:p>
            </p:txBody>
          </p:sp>
        </mc:Fallback>
      </mc:AlternateContent>
    </p:spTree>
    <p:extLst>
      <p:ext uri="{BB962C8B-B14F-4D97-AF65-F5344CB8AC3E}">
        <p14:creationId xmlns:p14="http://schemas.microsoft.com/office/powerpoint/2010/main" val="38802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Network</a:t>
            </a:r>
          </a:p>
        </p:txBody>
      </p:sp>
      <p:pic>
        <p:nvPicPr>
          <p:cNvPr id="5" name="Picture 4"/>
          <p:cNvPicPr>
            <a:picLocks noChangeAspect="1"/>
          </p:cNvPicPr>
          <p:nvPr/>
        </p:nvPicPr>
        <p:blipFill>
          <a:blip r:embed="rId2"/>
          <a:stretch>
            <a:fillRect/>
          </a:stretch>
        </p:blipFill>
        <p:spPr>
          <a:xfrm>
            <a:off x="2395537" y="1426464"/>
            <a:ext cx="7400925" cy="4181475"/>
          </a:xfrm>
          <a:prstGeom prst="rect">
            <a:avLst/>
          </a:prstGeom>
        </p:spPr>
      </p:pic>
      <p:sp>
        <p:nvSpPr>
          <p:cNvPr id="7" name="Rectangle 6"/>
          <p:cNvSpPr/>
          <p:nvPr/>
        </p:nvSpPr>
        <p:spPr>
          <a:xfrm>
            <a:off x="553584" y="5782111"/>
            <a:ext cx="11391673" cy="923330"/>
          </a:xfrm>
          <a:prstGeom prst="rect">
            <a:avLst/>
          </a:prstGeom>
        </p:spPr>
        <p:txBody>
          <a:bodyPr wrap="square">
            <a:spAutoFit/>
          </a:bodyPr>
          <a:lstStyle/>
          <a:p>
            <a:r>
              <a:rPr lang="en-US" sz="1800" dirty="0"/>
              <a:t>Li, </a:t>
            </a:r>
            <a:r>
              <a:rPr lang="en-US" sz="1800" dirty="0" err="1"/>
              <a:t>Yinsheng</a:t>
            </a:r>
            <a:r>
              <a:rPr lang="en-US" sz="1800" dirty="0"/>
              <a:t> &amp; li, </a:t>
            </a:r>
            <a:r>
              <a:rPr lang="en-US" sz="1800" dirty="0" err="1"/>
              <a:t>ke</a:t>
            </a:r>
            <a:r>
              <a:rPr lang="en-US" sz="1800" dirty="0"/>
              <a:t> &amp; Zhang, </a:t>
            </a:r>
            <a:r>
              <a:rPr lang="en-US" sz="1800" dirty="0" err="1"/>
              <a:t>Chengzhu</a:t>
            </a:r>
            <a:r>
              <a:rPr lang="en-US" sz="1800" dirty="0"/>
              <a:t> &amp; C. Montoya, Juan &amp; Chen, Guang-Hong. (2019). Learning to Reconstruct Computed Tomography (CT) Images Directly from Sinogram Data under A Variety of Data Acquisition Conditions. IEEE Transactions on Medical Imaging. PP. 10.1109/TMI.2019.2910760. </a:t>
            </a:r>
          </a:p>
        </p:txBody>
      </p:sp>
    </p:spTree>
    <p:extLst>
      <p:ext uri="{BB962C8B-B14F-4D97-AF65-F5344CB8AC3E}">
        <p14:creationId xmlns:p14="http://schemas.microsoft.com/office/powerpoint/2010/main" val="502549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CA12BB-77A9-F449-B0DA-79FE3C17F6FA}"/>
                  </a:ext>
                </a:extLst>
              </p:cNvPr>
              <p:cNvSpPr>
                <a:spLocks noGrp="1"/>
              </p:cNvSpPr>
              <p:nvPr>
                <p:ph type="title"/>
              </p:nvPr>
            </p:nvSpPr>
            <p:spPr/>
            <p:txBody>
              <a:bodyPr/>
              <a:lstStyle/>
              <a:p>
                <a:r>
                  <a:rPr lang="en-US" sz="4400" dirty="0" err="1"/>
                  <a:t>iCTNet</a:t>
                </a:r>
                <a:r>
                  <a:rPr lang="en-US" sz="4400" dirty="0"/>
                  <a:t> with </a:t>
                </a:r>
                <a14:m>
                  <m:oMath xmlns:m="http://schemas.openxmlformats.org/officeDocument/2006/math">
                    <m:r>
                      <a:rPr lang="en-US" sz="4400" i="1">
                        <a:latin typeface="Cambria Math" panose="02040503050406030204" pitchFamily="18" charset="0"/>
                      </a:rPr>
                      <m:t>𝑶</m:t>
                    </m:r>
                    <m:d>
                      <m:dPr>
                        <m:ctrlPr>
                          <a:rPr lang="en-US" sz="4400" i="1">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𝑵</m:t>
                            </m:r>
                          </m:e>
                          <m:sup>
                            <m:r>
                              <a:rPr lang="en-US" sz="4400" b="1" i="1" smtClean="0">
                                <a:latin typeface="Cambria Math" panose="02040503050406030204" pitchFamily="18" charset="0"/>
                              </a:rPr>
                              <m:t>𝟐</m:t>
                            </m:r>
                          </m:sup>
                        </m:sSup>
                        <m:r>
                          <a:rPr lang="en-US" sz="4400" i="1" smtClean="0">
                            <a:latin typeface="Cambria Math" panose="02040503050406030204" pitchFamily="18" charset="0"/>
                            <a:ea typeface="Cambria Math" panose="02040503050406030204" pitchFamily="18" charset="0"/>
                          </a:rPr>
                          <m:t>×</m:t>
                        </m:r>
                        <m:sSub>
                          <m:sSubPr>
                            <m:ctrlPr>
                              <a:rPr lang="en-US" sz="4400" b="1" i="1" smtClean="0">
                                <a:latin typeface="Cambria Math" panose="02040503050406030204" pitchFamily="18" charset="0"/>
                                <a:ea typeface="Cambria Math" panose="02040503050406030204" pitchFamily="18" charset="0"/>
                              </a:rPr>
                            </m:ctrlPr>
                          </m:sSubPr>
                          <m:e>
                            <m:r>
                              <a:rPr lang="en-US" sz="4400" b="1" i="1" smtClean="0">
                                <a:latin typeface="Cambria Math" panose="02040503050406030204" pitchFamily="18" charset="0"/>
                                <a:ea typeface="Cambria Math" panose="02040503050406030204" pitchFamily="18" charset="0"/>
                              </a:rPr>
                              <m:t>𝑵</m:t>
                            </m:r>
                          </m:e>
                          <m:sub>
                            <m:r>
                              <a:rPr lang="en-US" sz="4400" b="1" i="1" smtClean="0">
                                <a:latin typeface="Cambria Math" panose="02040503050406030204" pitchFamily="18" charset="0"/>
                                <a:ea typeface="Cambria Math" panose="02040503050406030204" pitchFamily="18" charset="0"/>
                              </a:rPr>
                              <m:t>𝒄</m:t>
                            </m:r>
                          </m:sub>
                        </m:sSub>
                      </m:e>
                    </m:d>
                  </m:oMath>
                </a14:m>
                <a:r>
                  <a:rPr lang="en-US" sz="4400" dirty="0"/>
                  <a:t> Complexity</a:t>
                </a:r>
              </a:p>
            </p:txBody>
          </p:sp>
        </mc:Choice>
        <mc:Fallback xmlns="">
          <p:sp>
            <p:nvSpPr>
              <p:cNvPr id="2" name="Title 1">
                <a:extLst>
                  <a:ext uri="{FF2B5EF4-FFF2-40B4-BE49-F238E27FC236}">
                    <a16:creationId xmlns:a16="http://schemas.microsoft.com/office/drawing/2014/main" id="{42CA12BB-77A9-F449-B0DA-79FE3C17F6F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C0F5583-8A57-EE43-B362-EAE59664936C}"/>
              </a:ext>
            </a:extLst>
          </p:cNvPr>
          <p:cNvSpPr/>
          <p:nvPr/>
        </p:nvSpPr>
        <p:spPr>
          <a:xfrm>
            <a:off x="0" y="6211669"/>
            <a:ext cx="6096000" cy="646331"/>
          </a:xfrm>
          <a:prstGeom prst="rect">
            <a:avLst/>
          </a:prstGeom>
        </p:spPr>
        <p:txBody>
          <a:bodyPr>
            <a:spAutoFit/>
          </a:bodyPr>
          <a:lstStyle/>
          <a:p>
            <a:r>
              <a:rPr lang="en-US" sz="1200" baseline="30000" dirty="0">
                <a:latin typeface="Calibri" panose="020F0502020204030204" pitchFamily="34" charset="0"/>
                <a:ea typeface="DengXian" panose="02010600030101010101" pitchFamily="2" charset="-122"/>
              </a:rPr>
              <a:t>*</a:t>
            </a:r>
            <a:r>
              <a:rPr lang="en-US" sz="1200" dirty="0">
                <a:latin typeface="Calibri" panose="020F0502020204030204" pitchFamily="34" charset="0"/>
                <a:ea typeface="DengXian" panose="02010600030101010101" pitchFamily="2" charset="-122"/>
              </a:rPr>
              <a:t>Li, Y., Li, K., Zhang, C., Montoya, J. and Chen, G., “Learning to Reconstruct Computed Tomography (CT) Images Directly from Sinogram Data under A Variety of Data Acquisition Conditions,” IEEE Transactions on Medical Imaging, 1–1 (2019).</a:t>
            </a:r>
            <a:r>
              <a:rPr lang="en-US" sz="1200" dirty="0"/>
              <a:t> </a:t>
            </a:r>
          </a:p>
        </p:txBody>
      </p:sp>
      <p:graphicFrame>
        <p:nvGraphicFramePr>
          <p:cNvPr id="5" name="Table 4">
            <a:extLst>
              <a:ext uri="{FF2B5EF4-FFF2-40B4-BE49-F238E27FC236}">
                <a16:creationId xmlns:a16="http://schemas.microsoft.com/office/drawing/2014/main" id="{33906B0A-572F-4E44-AA61-15E68BFB15F0}"/>
              </a:ext>
            </a:extLst>
          </p:cNvPr>
          <p:cNvGraphicFramePr>
            <a:graphicFrameLocks noGrp="1"/>
          </p:cNvGraphicFramePr>
          <p:nvPr/>
        </p:nvGraphicFramePr>
        <p:xfrm>
          <a:off x="1176969" y="2637220"/>
          <a:ext cx="1713186" cy="1842628"/>
        </p:xfrm>
        <a:graphic>
          <a:graphicData uri="http://schemas.openxmlformats.org/drawingml/2006/table">
            <a:tbl>
              <a:tblPr firstRow="1" bandRow="1">
                <a:tableStyleId>{5C22544A-7EE6-4342-B048-85BDC9FD1C3A}</a:tableStyleId>
              </a:tblPr>
              <a:tblGrid>
                <a:gridCol w="571062">
                  <a:extLst>
                    <a:ext uri="{9D8B030D-6E8A-4147-A177-3AD203B41FA5}">
                      <a16:colId xmlns:a16="http://schemas.microsoft.com/office/drawing/2014/main" val="1430249467"/>
                    </a:ext>
                  </a:extLst>
                </a:gridCol>
                <a:gridCol w="571062">
                  <a:extLst>
                    <a:ext uri="{9D8B030D-6E8A-4147-A177-3AD203B41FA5}">
                      <a16:colId xmlns:a16="http://schemas.microsoft.com/office/drawing/2014/main" val="2208400367"/>
                    </a:ext>
                  </a:extLst>
                </a:gridCol>
                <a:gridCol w="571062">
                  <a:extLst>
                    <a:ext uri="{9D8B030D-6E8A-4147-A177-3AD203B41FA5}">
                      <a16:colId xmlns:a16="http://schemas.microsoft.com/office/drawing/2014/main" val="756888844"/>
                    </a:ext>
                  </a:extLst>
                </a:gridCol>
              </a:tblGrid>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874126104"/>
                  </a:ext>
                </a:extLst>
              </a:tr>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759161787"/>
                  </a:ext>
                </a:extLst>
              </a:tr>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578671324"/>
                  </a:ext>
                </a:extLst>
              </a:tr>
              <a:tr h="46065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82259517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F3E175-7FC5-504C-94C6-163C15CDC803}"/>
                  </a:ext>
                </a:extLst>
              </p:cNvPr>
              <p:cNvSpPr txBox="1"/>
              <p:nvPr/>
            </p:nvSpPr>
            <p:spPr>
              <a:xfrm>
                <a:off x="953562" y="4572182"/>
                <a:ext cx="2160000" cy="461665"/>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×3</m:t>
                    </m:r>
                  </m:oMath>
                </a14:m>
                <a:r>
                  <a:rPr lang="en-US" dirty="0"/>
                  <a:t> sinogram</a:t>
                </a:r>
              </a:p>
            </p:txBody>
          </p:sp>
        </mc:Choice>
        <mc:Fallback xmlns="">
          <p:sp>
            <p:nvSpPr>
              <p:cNvPr id="6" name="TextBox 5">
                <a:extLst>
                  <a:ext uri="{FF2B5EF4-FFF2-40B4-BE49-F238E27FC236}">
                    <a16:creationId xmlns:a16="http://schemas.microsoft.com/office/drawing/2014/main" id="{E1F3E175-7FC5-504C-94C6-163C15CDC803}"/>
                  </a:ext>
                </a:extLst>
              </p:cNvPr>
              <p:cNvSpPr txBox="1">
                <a:spLocks noRot="1" noChangeAspect="1" noMove="1" noResize="1" noEditPoints="1" noAdjustHandles="1" noChangeArrowheads="1" noChangeShapeType="1" noTextEdit="1"/>
              </p:cNvSpPr>
              <p:nvPr/>
            </p:nvSpPr>
            <p:spPr>
              <a:xfrm>
                <a:off x="953562" y="4572182"/>
                <a:ext cx="2160000" cy="461665"/>
              </a:xfrm>
              <a:prstGeom prst="rect">
                <a:avLst/>
              </a:prstGeom>
              <a:blipFill>
                <a:blip r:embed="rId4"/>
                <a:stretch>
                  <a:fillRect l="-585" t="-11111" r="-585"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E76178-23CC-E147-AAD8-833CD7E9AF3A}"/>
                  </a:ext>
                </a:extLst>
              </p:cNvPr>
              <p:cNvSpPr txBox="1"/>
              <p:nvPr/>
            </p:nvSpPr>
            <p:spPr>
              <a:xfrm>
                <a:off x="4143076" y="5183965"/>
                <a:ext cx="1490281" cy="830997"/>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×3</m:t>
                    </m:r>
                  </m:oMath>
                </a14:m>
                <a:r>
                  <a:rPr lang="en-US" dirty="0"/>
                  <a:t> sinogram</a:t>
                </a:r>
              </a:p>
            </p:txBody>
          </p:sp>
        </mc:Choice>
        <mc:Fallback xmlns="">
          <p:sp>
            <p:nvSpPr>
              <p:cNvPr id="8" name="TextBox 7">
                <a:extLst>
                  <a:ext uri="{FF2B5EF4-FFF2-40B4-BE49-F238E27FC236}">
                    <a16:creationId xmlns:a16="http://schemas.microsoft.com/office/drawing/2014/main" id="{0CE76178-23CC-E147-AAD8-833CD7E9AF3A}"/>
                  </a:ext>
                </a:extLst>
              </p:cNvPr>
              <p:cNvSpPr txBox="1">
                <a:spLocks noRot="1" noChangeAspect="1" noMove="1" noResize="1" noEditPoints="1" noAdjustHandles="1" noChangeArrowheads="1" noChangeShapeType="1" noTextEdit="1"/>
              </p:cNvSpPr>
              <p:nvPr/>
            </p:nvSpPr>
            <p:spPr>
              <a:xfrm>
                <a:off x="4143076" y="5183965"/>
                <a:ext cx="1490281" cy="830997"/>
              </a:xfrm>
              <a:prstGeom prst="rect">
                <a:avLst/>
              </a:prstGeom>
              <a:blipFill>
                <a:blip r:embed="rId5"/>
                <a:stretch>
                  <a:fillRect l="-5882" r="-1681" b="-13636"/>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67B4E49D-5A4A-EC44-BA8C-7349E7CE72E7}"/>
              </a:ext>
            </a:extLst>
          </p:cNvPr>
          <p:cNvGraphicFramePr>
            <a:graphicFrameLocks noGrp="1"/>
          </p:cNvGraphicFramePr>
          <p:nvPr/>
        </p:nvGraphicFramePr>
        <p:xfrm>
          <a:off x="4039537" y="2075174"/>
          <a:ext cx="1713186" cy="2966720"/>
        </p:xfrm>
        <a:graphic>
          <a:graphicData uri="http://schemas.openxmlformats.org/drawingml/2006/table">
            <a:tbl>
              <a:tblPr firstRow="1" bandRow="1">
                <a:tableStyleId>{5C22544A-7EE6-4342-B048-85BDC9FD1C3A}</a:tableStyleId>
              </a:tblPr>
              <a:tblGrid>
                <a:gridCol w="571062">
                  <a:extLst>
                    <a:ext uri="{9D8B030D-6E8A-4147-A177-3AD203B41FA5}">
                      <a16:colId xmlns:a16="http://schemas.microsoft.com/office/drawing/2014/main" val="2255843938"/>
                    </a:ext>
                  </a:extLst>
                </a:gridCol>
                <a:gridCol w="571062">
                  <a:extLst>
                    <a:ext uri="{9D8B030D-6E8A-4147-A177-3AD203B41FA5}">
                      <a16:colId xmlns:a16="http://schemas.microsoft.com/office/drawing/2014/main" val="4117297900"/>
                    </a:ext>
                  </a:extLst>
                </a:gridCol>
                <a:gridCol w="571062">
                  <a:extLst>
                    <a:ext uri="{9D8B030D-6E8A-4147-A177-3AD203B41FA5}">
                      <a16:colId xmlns:a16="http://schemas.microsoft.com/office/drawing/2014/main" val="396152047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3282193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43886513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179553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6457499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24205619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31932746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47339603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80918497"/>
                  </a:ext>
                </a:extLst>
              </a:tr>
            </a:tbl>
          </a:graphicData>
        </a:graphic>
      </p:graphicFrame>
      <p:cxnSp>
        <p:nvCxnSpPr>
          <p:cNvPr id="15" name="Straight Arrow Connector 14">
            <a:extLst>
              <a:ext uri="{FF2B5EF4-FFF2-40B4-BE49-F238E27FC236}">
                <a16:creationId xmlns:a16="http://schemas.microsoft.com/office/drawing/2014/main" id="{A9E11781-6B11-C44F-8374-CB0337932495}"/>
              </a:ext>
            </a:extLst>
          </p:cNvPr>
          <p:cNvCxnSpPr>
            <a:cxnSpLocks/>
          </p:cNvCxnSpPr>
          <p:nvPr/>
        </p:nvCxnSpPr>
        <p:spPr>
          <a:xfrm>
            <a:off x="2890155" y="3558534"/>
            <a:ext cx="1149382"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0A8320B-F1DA-994C-86CF-4D1E6FEFD968}"/>
              </a:ext>
            </a:extLst>
          </p:cNvPr>
          <p:cNvCxnSpPr>
            <a:cxnSpLocks/>
          </p:cNvCxnSpPr>
          <p:nvPr/>
        </p:nvCxnSpPr>
        <p:spPr>
          <a:xfrm>
            <a:off x="5752723" y="2274020"/>
            <a:ext cx="1431848"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18" name="Table 17">
            <a:extLst>
              <a:ext uri="{FF2B5EF4-FFF2-40B4-BE49-F238E27FC236}">
                <a16:creationId xmlns:a16="http://schemas.microsoft.com/office/drawing/2014/main" id="{8E55AF77-1A6A-0E47-9F9E-011D106B589E}"/>
              </a:ext>
            </a:extLst>
          </p:cNvPr>
          <p:cNvGraphicFramePr>
            <a:graphicFrameLocks noGrp="1"/>
          </p:cNvGraphicFramePr>
          <p:nvPr/>
        </p:nvGraphicFramePr>
        <p:xfrm>
          <a:off x="7184570" y="1623170"/>
          <a:ext cx="1376481" cy="1301700"/>
        </p:xfrm>
        <a:graphic>
          <a:graphicData uri="http://schemas.openxmlformats.org/drawingml/2006/table">
            <a:tbl>
              <a:tblPr firstRow="1" bandRow="1">
                <a:tableStyleId>{5C22544A-7EE6-4342-B048-85BDC9FD1C3A}</a:tableStyleId>
              </a:tblPr>
              <a:tblGrid>
                <a:gridCol w="458827">
                  <a:extLst>
                    <a:ext uri="{9D8B030D-6E8A-4147-A177-3AD203B41FA5}">
                      <a16:colId xmlns:a16="http://schemas.microsoft.com/office/drawing/2014/main" val="1803585308"/>
                    </a:ext>
                  </a:extLst>
                </a:gridCol>
                <a:gridCol w="458827">
                  <a:extLst>
                    <a:ext uri="{9D8B030D-6E8A-4147-A177-3AD203B41FA5}">
                      <a16:colId xmlns:a16="http://schemas.microsoft.com/office/drawing/2014/main" val="1654525598"/>
                    </a:ext>
                  </a:extLst>
                </a:gridCol>
                <a:gridCol w="458827">
                  <a:extLst>
                    <a:ext uri="{9D8B030D-6E8A-4147-A177-3AD203B41FA5}">
                      <a16:colId xmlns:a16="http://schemas.microsoft.com/office/drawing/2014/main" val="2193045014"/>
                    </a:ext>
                  </a:extLst>
                </a:gridCol>
              </a:tblGrid>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188297946"/>
                  </a:ext>
                </a:extLst>
              </a:tr>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481047"/>
                  </a:ext>
                </a:extLst>
              </a:tr>
              <a:tr h="4339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06691577"/>
                  </a:ext>
                </a:extLst>
              </a:tr>
            </a:tbl>
          </a:graphicData>
        </a:graphic>
      </p:graphicFrame>
      <p:sp>
        <p:nvSpPr>
          <p:cNvPr id="19" name="TextBox 18">
            <a:extLst>
              <a:ext uri="{FF2B5EF4-FFF2-40B4-BE49-F238E27FC236}">
                <a16:creationId xmlns:a16="http://schemas.microsoft.com/office/drawing/2014/main" id="{62B9665F-D7B6-2643-AA9D-EE073FE08C47}"/>
              </a:ext>
            </a:extLst>
          </p:cNvPr>
          <p:cNvSpPr txBox="1"/>
          <p:nvPr/>
        </p:nvSpPr>
        <p:spPr>
          <a:xfrm>
            <a:off x="6160937" y="1754844"/>
            <a:ext cx="615419" cy="461665"/>
          </a:xfrm>
          <a:prstGeom prst="rect">
            <a:avLst/>
          </a:prstGeom>
          <a:noFill/>
        </p:spPr>
        <p:txBody>
          <a:bodyPr wrap="square" rtlCol="0">
            <a:spAutoFit/>
          </a:bodyPr>
          <a:lstStyle/>
          <a:p>
            <a:r>
              <a:rPr lang="en-US" dirty="0"/>
              <a:t>FC</a:t>
            </a:r>
          </a:p>
        </p:txBody>
      </p:sp>
      <p:cxnSp>
        <p:nvCxnSpPr>
          <p:cNvPr id="22" name="Straight Arrow Connector 21">
            <a:extLst>
              <a:ext uri="{FF2B5EF4-FFF2-40B4-BE49-F238E27FC236}">
                <a16:creationId xmlns:a16="http://schemas.microsoft.com/office/drawing/2014/main" id="{55E8098B-E634-CA49-A46A-DF18AE9A073B}"/>
              </a:ext>
            </a:extLst>
          </p:cNvPr>
          <p:cNvCxnSpPr>
            <a:cxnSpLocks/>
          </p:cNvCxnSpPr>
          <p:nvPr/>
        </p:nvCxnSpPr>
        <p:spPr>
          <a:xfrm>
            <a:off x="5752722" y="4848125"/>
            <a:ext cx="1431848" cy="0"/>
          </a:xfrm>
          <a:prstGeom prst="straightConnector1">
            <a:avLst/>
          </a:prstGeom>
          <a:ln w="539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3" name="Table 22">
            <a:extLst>
              <a:ext uri="{FF2B5EF4-FFF2-40B4-BE49-F238E27FC236}">
                <a16:creationId xmlns:a16="http://schemas.microsoft.com/office/drawing/2014/main" id="{6A7F64FA-4CDD-F142-A898-0A483F106F10}"/>
              </a:ext>
            </a:extLst>
          </p:cNvPr>
          <p:cNvGraphicFramePr>
            <a:graphicFrameLocks noGrp="1"/>
          </p:cNvGraphicFramePr>
          <p:nvPr/>
        </p:nvGraphicFramePr>
        <p:xfrm>
          <a:off x="7184569" y="4197275"/>
          <a:ext cx="1376481" cy="1301700"/>
        </p:xfrm>
        <a:graphic>
          <a:graphicData uri="http://schemas.openxmlformats.org/drawingml/2006/table">
            <a:tbl>
              <a:tblPr firstRow="1" bandRow="1">
                <a:tableStyleId>{5C22544A-7EE6-4342-B048-85BDC9FD1C3A}</a:tableStyleId>
              </a:tblPr>
              <a:tblGrid>
                <a:gridCol w="458827">
                  <a:extLst>
                    <a:ext uri="{9D8B030D-6E8A-4147-A177-3AD203B41FA5}">
                      <a16:colId xmlns:a16="http://schemas.microsoft.com/office/drawing/2014/main" val="1803585308"/>
                    </a:ext>
                  </a:extLst>
                </a:gridCol>
                <a:gridCol w="458827">
                  <a:extLst>
                    <a:ext uri="{9D8B030D-6E8A-4147-A177-3AD203B41FA5}">
                      <a16:colId xmlns:a16="http://schemas.microsoft.com/office/drawing/2014/main" val="1654525598"/>
                    </a:ext>
                  </a:extLst>
                </a:gridCol>
                <a:gridCol w="458827">
                  <a:extLst>
                    <a:ext uri="{9D8B030D-6E8A-4147-A177-3AD203B41FA5}">
                      <a16:colId xmlns:a16="http://schemas.microsoft.com/office/drawing/2014/main" val="2193045014"/>
                    </a:ext>
                  </a:extLst>
                </a:gridCol>
              </a:tblGrid>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188297946"/>
                  </a:ext>
                </a:extLst>
              </a:tr>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0481047"/>
                  </a:ext>
                </a:extLst>
              </a:tr>
              <a:tr h="4339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06691577"/>
                  </a:ext>
                </a:extLst>
              </a:tr>
            </a:tbl>
          </a:graphicData>
        </a:graphic>
      </p:graphicFrame>
      <p:sp>
        <p:nvSpPr>
          <p:cNvPr id="24" name="TextBox 23">
            <a:extLst>
              <a:ext uri="{FF2B5EF4-FFF2-40B4-BE49-F238E27FC236}">
                <a16:creationId xmlns:a16="http://schemas.microsoft.com/office/drawing/2014/main" id="{98F5A4C8-9521-7045-8E54-09932690C36B}"/>
              </a:ext>
            </a:extLst>
          </p:cNvPr>
          <p:cNvSpPr txBox="1"/>
          <p:nvPr/>
        </p:nvSpPr>
        <p:spPr>
          <a:xfrm>
            <a:off x="6160936" y="4328949"/>
            <a:ext cx="615419" cy="461665"/>
          </a:xfrm>
          <a:prstGeom prst="rect">
            <a:avLst/>
          </a:prstGeom>
          <a:noFill/>
        </p:spPr>
        <p:txBody>
          <a:bodyPr wrap="square" rtlCol="0">
            <a:spAutoFit/>
          </a:bodyPr>
          <a:lstStyle/>
          <a:p>
            <a:r>
              <a:rPr lang="en-US" dirty="0"/>
              <a:t>FC</a:t>
            </a:r>
          </a:p>
        </p:txBody>
      </p:sp>
      <p:sp>
        <p:nvSpPr>
          <p:cNvPr id="25" name="Right Brace 24">
            <a:extLst>
              <a:ext uri="{FF2B5EF4-FFF2-40B4-BE49-F238E27FC236}">
                <a16:creationId xmlns:a16="http://schemas.microsoft.com/office/drawing/2014/main" id="{D333DB1D-2667-A846-BCEA-005516E0EF40}"/>
              </a:ext>
            </a:extLst>
          </p:cNvPr>
          <p:cNvSpPr/>
          <p:nvPr/>
        </p:nvSpPr>
        <p:spPr>
          <a:xfrm>
            <a:off x="8587513" y="2216508"/>
            <a:ext cx="620486" cy="2631617"/>
          </a:xfrm>
          <a:prstGeom prst="rightBrace">
            <a:avLst>
              <a:gd name="adj1" fmla="val 8333"/>
              <a:gd name="adj2" fmla="val 50621"/>
            </a:avLst>
          </a:prstGeom>
          <a:ln w="539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A9D13249-9B05-E247-B61D-A923E8143AD5}"/>
              </a:ext>
            </a:extLst>
          </p:cNvPr>
          <p:cNvGraphicFramePr>
            <a:graphicFrameLocks noGrp="1"/>
          </p:cNvGraphicFramePr>
          <p:nvPr/>
        </p:nvGraphicFramePr>
        <p:xfrm>
          <a:off x="9304657" y="2881466"/>
          <a:ext cx="1376481" cy="1301700"/>
        </p:xfrm>
        <a:graphic>
          <a:graphicData uri="http://schemas.openxmlformats.org/drawingml/2006/table">
            <a:tbl>
              <a:tblPr firstRow="1" bandRow="1">
                <a:tableStyleId>{5C22544A-7EE6-4342-B048-85BDC9FD1C3A}</a:tableStyleId>
              </a:tblPr>
              <a:tblGrid>
                <a:gridCol w="458827">
                  <a:extLst>
                    <a:ext uri="{9D8B030D-6E8A-4147-A177-3AD203B41FA5}">
                      <a16:colId xmlns:a16="http://schemas.microsoft.com/office/drawing/2014/main" val="1803585308"/>
                    </a:ext>
                  </a:extLst>
                </a:gridCol>
                <a:gridCol w="458827">
                  <a:extLst>
                    <a:ext uri="{9D8B030D-6E8A-4147-A177-3AD203B41FA5}">
                      <a16:colId xmlns:a16="http://schemas.microsoft.com/office/drawing/2014/main" val="1654525598"/>
                    </a:ext>
                  </a:extLst>
                </a:gridCol>
                <a:gridCol w="458827">
                  <a:extLst>
                    <a:ext uri="{9D8B030D-6E8A-4147-A177-3AD203B41FA5}">
                      <a16:colId xmlns:a16="http://schemas.microsoft.com/office/drawing/2014/main" val="2193045014"/>
                    </a:ext>
                  </a:extLst>
                </a:gridCol>
              </a:tblGrid>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188297946"/>
                  </a:ext>
                </a:extLst>
              </a:tr>
              <a:tr h="43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0481047"/>
                  </a:ext>
                </a:extLst>
              </a:tr>
              <a:tr h="4339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306691577"/>
                  </a:ext>
                </a:extLst>
              </a:tr>
            </a:tbl>
          </a:graphicData>
        </a:graphic>
      </p:graphicFrame>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8ACDEE-29EE-E345-A7A3-F902FE5C7F8F}"/>
                  </a:ext>
                </a:extLst>
              </p:cNvPr>
              <p:cNvSpPr txBox="1"/>
              <p:nvPr/>
            </p:nvSpPr>
            <p:spPr>
              <a:xfrm>
                <a:off x="7016216" y="2926916"/>
                <a:ext cx="1713186" cy="461665"/>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image</a:t>
                </a:r>
              </a:p>
            </p:txBody>
          </p:sp>
        </mc:Choice>
        <mc:Fallback xmlns="">
          <p:sp>
            <p:nvSpPr>
              <p:cNvPr id="27" name="TextBox 26">
                <a:extLst>
                  <a:ext uri="{FF2B5EF4-FFF2-40B4-BE49-F238E27FC236}">
                    <a16:creationId xmlns:a16="http://schemas.microsoft.com/office/drawing/2014/main" id="{038ACDEE-29EE-E345-A7A3-F902FE5C7F8F}"/>
                  </a:ext>
                </a:extLst>
              </p:cNvPr>
              <p:cNvSpPr txBox="1">
                <a:spLocks noRot="1" noChangeAspect="1" noMove="1" noResize="1" noEditPoints="1" noAdjustHandles="1" noChangeArrowheads="1" noChangeShapeType="1" noTextEdit="1"/>
              </p:cNvSpPr>
              <p:nvPr/>
            </p:nvSpPr>
            <p:spPr>
              <a:xfrm>
                <a:off x="7016216" y="2926916"/>
                <a:ext cx="1713186" cy="461665"/>
              </a:xfrm>
              <a:prstGeom prst="rect">
                <a:avLst/>
              </a:prstGeom>
              <a:blipFill>
                <a:blip r:embed="rId6"/>
                <a:stretch>
                  <a:fillRect l="-741" t="-7895" r="-2222"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24C19D2-A148-0149-B956-CD9ED2D1993B}"/>
                  </a:ext>
                </a:extLst>
              </p:cNvPr>
              <p:cNvSpPr txBox="1"/>
              <p:nvPr/>
            </p:nvSpPr>
            <p:spPr>
              <a:xfrm>
                <a:off x="7016216" y="5553016"/>
                <a:ext cx="1713186" cy="461665"/>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image</a:t>
                </a:r>
              </a:p>
            </p:txBody>
          </p:sp>
        </mc:Choice>
        <mc:Fallback xmlns="">
          <p:sp>
            <p:nvSpPr>
              <p:cNvPr id="28" name="TextBox 27">
                <a:extLst>
                  <a:ext uri="{FF2B5EF4-FFF2-40B4-BE49-F238E27FC236}">
                    <a16:creationId xmlns:a16="http://schemas.microsoft.com/office/drawing/2014/main" id="{B24C19D2-A148-0149-B956-CD9ED2D1993B}"/>
                  </a:ext>
                </a:extLst>
              </p:cNvPr>
              <p:cNvSpPr txBox="1">
                <a:spLocks noRot="1" noChangeAspect="1" noMove="1" noResize="1" noEditPoints="1" noAdjustHandles="1" noChangeArrowheads="1" noChangeShapeType="1" noTextEdit="1"/>
              </p:cNvSpPr>
              <p:nvPr/>
            </p:nvSpPr>
            <p:spPr>
              <a:xfrm>
                <a:off x="7016216" y="5553016"/>
                <a:ext cx="1713186" cy="461665"/>
              </a:xfrm>
              <a:prstGeom prst="rect">
                <a:avLst/>
              </a:prstGeom>
              <a:blipFill>
                <a:blip r:embed="rId7"/>
                <a:stretch>
                  <a:fillRect l="-741" t="-7895" r="-2222"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2CD8621-0F60-064E-89F0-2FD0BD9D35C5}"/>
                  </a:ext>
                </a:extLst>
              </p:cNvPr>
              <p:cNvSpPr txBox="1"/>
              <p:nvPr/>
            </p:nvSpPr>
            <p:spPr>
              <a:xfrm>
                <a:off x="9152631" y="4197275"/>
                <a:ext cx="1862399" cy="830997"/>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final output</a:t>
                </a:r>
              </a:p>
            </p:txBody>
          </p:sp>
        </mc:Choice>
        <mc:Fallback xmlns="">
          <p:sp>
            <p:nvSpPr>
              <p:cNvPr id="29" name="TextBox 28">
                <a:extLst>
                  <a:ext uri="{FF2B5EF4-FFF2-40B4-BE49-F238E27FC236}">
                    <a16:creationId xmlns:a16="http://schemas.microsoft.com/office/drawing/2014/main" id="{82CD8621-0F60-064E-89F0-2FD0BD9D35C5}"/>
                  </a:ext>
                </a:extLst>
              </p:cNvPr>
              <p:cNvSpPr txBox="1">
                <a:spLocks noRot="1" noChangeAspect="1" noMove="1" noResize="1" noEditPoints="1" noAdjustHandles="1" noChangeArrowheads="1" noChangeShapeType="1" noTextEdit="1"/>
              </p:cNvSpPr>
              <p:nvPr/>
            </p:nvSpPr>
            <p:spPr>
              <a:xfrm>
                <a:off x="9152631" y="4197275"/>
                <a:ext cx="1862399" cy="830997"/>
              </a:xfrm>
              <a:prstGeom prst="rect">
                <a:avLst/>
              </a:prstGeom>
              <a:blipFill>
                <a:blip r:embed="rId8"/>
                <a:stretch>
                  <a:fillRect l="-4762" t="-4478" b="-13433"/>
                </a:stretch>
              </a:blipFill>
            </p:spPr>
            <p:txBody>
              <a:bodyPr/>
              <a:lstStyle/>
              <a:p>
                <a:r>
                  <a:rPr lang="en-US">
                    <a:noFill/>
                  </a:rPr>
                  <a:t> </a:t>
                </a:r>
              </a:p>
            </p:txBody>
          </p:sp>
        </mc:Fallback>
      </mc:AlternateContent>
    </p:spTree>
    <p:extLst>
      <p:ext uri="{BB962C8B-B14F-4D97-AF65-F5344CB8AC3E}">
        <p14:creationId xmlns:p14="http://schemas.microsoft.com/office/powerpoint/2010/main" val="1251124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495800"/>
            <a:ext cx="12211156" cy="2362200"/>
          </a:xfrm>
          <a:prstGeom prst="rect">
            <a:avLst/>
          </a:prstGeom>
        </p:spPr>
      </p:pic>
      <p:pic>
        <p:nvPicPr>
          <p:cNvPr id="6" name="Picture 5">
            <a:extLst>
              <a:ext uri="{FF2B5EF4-FFF2-40B4-BE49-F238E27FC236}">
                <a16:creationId xmlns:a16="http://schemas.microsoft.com/office/drawing/2014/main" id="{FE4B4EE8-B6A0-4B6A-8033-ABCA7DFBD34B}"/>
              </a:ext>
            </a:extLst>
          </p:cNvPr>
          <p:cNvPicPr>
            <a:picLocks noChangeAspect="1"/>
          </p:cNvPicPr>
          <p:nvPr/>
        </p:nvPicPr>
        <p:blipFill>
          <a:blip r:embed="rId3"/>
          <a:stretch>
            <a:fillRect/>
          </a:stretch>
        </p:blipFill>
        <p:spPr>
          <a:xfrm>
            <a:off x="402755" y="0"/>
            <a:ext cx="11386489" cy="6858000"/>
          </a:xfrm>
          <a:prstGeom prst="rect">
            <a:avLst/>
          </a:prstGeom>
        </p:spPr>
      </p:pic>
    </p:spTree>
    <p:extLst>
      <p:ext uri="{BB962C8B-B14F-4D97-AF65-F5344CB8AC3E}">
        <p14:creationId xmlns:p14="http://schemas.microsoft.com/office/powerpoint/2010/main" val="2186373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7BA6D8-4016-354F-B4F9-24EF3DC76B66}"/>
                  </a:ext>
                </a:extLst>
              </p:cNvPr>
              <p:cNvSpPr>
                <a:spLocks noGrp="1"/>
              </p:cNvSpPr>
              <p:nvPr>
                <p:ph type="title"/>
              </p:nvPr>
            </p:nvSpPr>
            <p:spPr/>
            <p:txBody>
              <a:bodyPr/>
              <a:lstStyle/>
              <a:p>
                <a:r>
                  <a:rPr lang="en-US" sz="4400" dirty="0"/>
                  <a:t>Our Key Idea: Smart BP with </a:t>
                </a:r>
                <a14:m>
                  <m:oMath xmlns:m="http://schemas.openxmlformats.org/officeDocument/2006/math">
                    <m:r>
                      <a:rPr lang="en-US" sz="4400" b="1" i="1">
                        <a:latin typeface="Cambria Math" panose="02040503050406030204" pitchFamily="18" charset="0"/>
                      </a:rPr>
                      <m:t>𝑶</m:t>
                    </m:r>
                    <m:d>
                      <m:dPr>
                        <m:ctrlPr>
                          <a:rPr lang="en-US" sz="4400" i="1">
                            <a:latin typeface="Cambria Math" panose="02040503050406030204" pitchFamily="18" charset="0"/>
                          </a:rPr>
                        </m:ctrlPr>
                      </m:dPr>
                      <m:e>
                        <m:r>
                          <a:rPr lang="en-US" sz="4400" b="1" i="1" smtClean="0">
                            <a:latin typeface="Cambria Math" panose="02040503050406030204" pitchFamily="18" charset="0"/>
                          </a:rPr>
                          <m:t>𝑵</m:t>
                        </m:r>
                        <m:r>
                          <a:rPr lang="en-US" sz="4400" b="1" i="1" baseline="30000" smtClean="0">
                            <a:latin typeface="Cambria Math" panose="02040503050406030204" pitchFamily="18" charset="0"/>
                          </a:rPr>
                          <m:t>𝟐</m:t>
                        </m:r>
                      </m:e>
                    </m:d>
                  </m:oMath>
                </a14:m>
                <a:r>
                  <a:rPr lang="en-US" sz="4400" dirty="0"/>
                  <a:t> Complexity</a:t>
                </a:r>
              </a:p>
            </p:txBody>
          </p:sp>
        </mc:Choice>
        <mc:Fallback xmlns="">
          <p:sp>
            <p:nvSpPr>
              <p:cNvPr id="2" name="Title 1">
                <a:extLst>
                  <a:ext uri="{FF2B5EF4-FFF2-40B4-BE49-F238E27FC236}">
                    <a16:creationId xmlns:a16="http://schemas.microsoft.com/office/drawing/2014/main" id="{A37BA6D8-4016-354F-B4F9-24EF3DC76B66}"/>
                  </a:ext>
                </a:extLst>
              </p:cNvPr>
              <p:cNvSpPr>
                <a:spLocks noGrp="1" noRot="1" noChangeAspect="1" noMove="1" noResize="1" noEditPoints="1" noAdjustHandles="1" noChangeArrowheads="1" noChangeShapeType="1" noTextEdit="1"/>
              </p:cNvSpPr>
              <p:nvPr>
                <p:ph type="title"/>
              </p:nvPr>
            </p:nvSpPr>
            <p:spPr>
              <a:blipFill>
                <a:blip r:embed="rId3"/>
                <a:stretch>
                  <a:fillRect l="-1550" r="-1550"/>
                </a:stretch>
              </a:blipFill>
            </p:spPr>
            <p:txBody>
              <a:bodyPr/>
              <a:lstStyle/>
              <a:p>
                <a:r>
                  <a:rPr lang="en-US">
                    <a:noFill/>
                  </a:rPr>
                  <a:t> </a:t>
                </a:r>
              </a:p>
            </p:txBody>
          </p:sp>
        </mc:Fallback>
      </mc:AlternateContent>
      <p:graphicFrame>
        <p:nvGraphicFramePr>
          <p:cNvPr id="6" name="Content Placeholder 3">
            <a:extLst>
              <a:ext uri="{FF2B5EF4-FFF2-40B4-BE49-F238E27FC236}">
                <a16:creationId xmlns:a16="http://schemas.microsoft.com/office/drawing/2014/main" id="{FC0EDEB9-C0DE-AC42-A92D-B7EFC4C51635}"/>
              </a:ext>
            </a:extLst>
          </p:cNvPr>
          <p:cNvGraphicFramePr>
            <a:graphicFrameLocks noGrp="1"/>
          </p:cNvGraphicFramePr>
          <p:nvPr>
            <p:ph idx="1"/>
          </p:nvPr>
        </p:nvGraphicFramePr>
        <p:xfrm>
          <a:off x="5308986" y="3013654"/>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4069393364"/>
                    </a:ext>
                  </a:extLst>
                </a:gridCol>
                <a:gridCol w="720000">
                  <a:extLst>
                    <a:ext uri="{9D8B030D-6E8A-4147-A177-3AD203B41FA5}">
                      <a16:colId xmlns:a16="http://schemas.microsoft.com/office/drawing/2014/main" val="2273963626"/>
                    </a:ext>
                  </a:extLst>
                </a:gridCol>
                <a:gridCol w="720000">
                  <a:extLst>
                    <a:ext uri="{9D8B030D-6E8A-4147-A177-3AD203B41FA5}">
                      <a16:colId xmlns:a16="http://schemas.microsoft.com/office/drawing/2014/main" val="3180652260"/>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01483663"/>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116633511"/>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898454399"/>
                  </a:ext>
                </a:extLst>
              </a:tr>
            </a:tbl>
          </a:graphicData>
        </a:graphic>
      </p:graphicFrame>
      <p:cxnSp>
        <p:nvCxnSpPr>
          <p:cNvPr id="8" name="Straight Arrow Connector 7">
            <a:extLst>
              <a:ext uri="{FF2B5EF4-FFF2-40B4-BE49-F238E27FC236}">
                <a16:creationId xmlns:a16="http://schemas.microsoft.com/office/drawing/2014/main" id="{35DF96C6-1C21-DF4E-B8F9-E9699B78204B}"/>
              </a:ext>
            </a:extLst>
          </p:cNvPr>
          <p:cNvCxnSpPr/>
          <p:nvPr/>
        </p:nvCxnSpPr>
        <p:spPr>
          <a:xfrm>
            <a:off x="5705752" y="2493454"/>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D6B2AB-8D54-0A46-BC48-AAC9E0CBE6C0}"/>
              </a:ext>
            </a:extLst>
          </p:cNvPr>
          <p:cNvCxnSpPr/>
          <p:nvPr/>
        </p:nvCxnSpPr>
        <p:spPr>
          <a:xfrm>
            <a:off x="6388986" y="2477688"/>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51E543B-A8F1-B34F-9133-98F4BE56BAD9}"/>
              </a:ext>
            </a:extLst>
          </p:cNvPr>
          <p:cNvCxnSpPr/>
          <p:nvPr/>
        </p:nvCxnSpPr>
        <p:spPr>
          <a:xfrm>
            <a:off x="7087862" y="2498709"/>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ED318B-69E0-F446-8C37-FD5E030AE5AB}"/>
              </a:ext>
            </a:extLst>
          </p:cNvPr>
          <p:cNvCxnSpPr>
            <a:cxnSpLocks/>
          </p:cNvCxnSpPr>
          <p:nvPr/>
        </p:nvCxnSpPr>
        <p:spPr>
          <a:xfrm>
            <a:off x="5324751" y="2477688"/>
            <a:ext cx="2160000" cy="15766"/>
          </a:xfrm>
          <a:prstGeom prst="line">
            <a:avLst/>
          </a:prstGeom>
          <a:ln w="635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2A6535DB-014D-404D-A6AA-A306E663010B}"/>
              </a:ext>
            </a:extLst>
          </p:cNvPr>
          <p:cNvSpPr/>
          <p:nvPr/>
        </p:nvSpPr>
        <p:spPr>
          <a:xfrm>
            <a:off x="5525752" y="2083859"/>
            <a:ext cx="360000" cy="36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B365B2B-828C-8E42-BD82-7F256400DB9B}"/>
              </a:ext>
            </a:extLst>
          </p:cNvPr>
          <p:cNvPicPr>
            <a:picLocks noChangeAspect="1"/>
          </p:cNvPicPr>
          <p:nvPr/>
        </p:nvPicPr>
        <p:blipFill>
          <a:blip r:embed="rId4"/>
          <a:stretch>
            <a:fillRect/>
          </a:stretch>
        </p:blipFill>
        <p:spPr>
          <a:xfrm>
            <a:off x="6198486" y="2068033"/>
            <a:ext cx="381000" cy="393700"/>
          </a:xfrm>
          <a:prstGeom prst="rect">
            <a:avLst/>
          </a:prstGeom>
        </p:spPr>
      </p:pic>
      <p:pic>
        <p:nvPicPr>
          <p:cNvPr id="17" name="Picture 16">
            <a:extLst>
              <a:ext uri="{FF2B5EF4-FFF2-40B4-BE49-F238E27FC236}">
                <a16:creationId xmlns:a16="http://schemas.microsoft.com/office/drawing/2014/main" id="{F2C898A3-1462-3744-A938-B96BDF17368B}"/>
              </a:ext>
            </a:extLst>
          </p:cNvPr>
          <p:cNvPicPr>
            <a:picLocks noChangeAspect="1"/>
          </p:cNvPicPr>
          <p:nvPr/>
        </p:nvPicPr>
        <p:blipFill>
          <a:blip r:embed="rId4"/>
          <a:stretch>
            <a:fillRect/>
          </a:stretch>
        </p:blipFill>
        <p:spPr>
          <a:xfrm>
            <a:off x="6897362" y="2060159"/>
            <a:ext cx="381000" cy="393700"/>
          </a:xfrm>
          <a:prstGeom prst="rect">
            <a:avLst/>
          </a:prstGeom>
        </p:spPr>
      </p:pic>
      <p:grpSp>
        <p:nvGrpSpPr>
          <p:cNvPr id="13" name="Group 12"/>
          <p:cNvGrpSpPr/>
          <p:nvPr/>
        </p:nvGrpSpPr>
        <p:grpSpPr>
          <a:xfrm>
            <a:off x="2518551" y="3334343"/>
            <a:ext cx="5526757" cy="1382110"/>
            <a:chOff x="4667536" y="3215593"/>
            <a:chExt cx="3069021" cy="1382110"/>
          </a:xfrm>
        </p:grpSpPr>
        <p:cxnSp>
          <p:nvCxnSpPr>
            <p:cNvPr id="18" name="Straight Arrow Connector 17">
              <a:extLst>
                <a:ext uri="{FF2B5EF4-FFF2-40B4-BE49-F238E27FC236}">
                  <a16:creationId xmlns:a16="http://schemas.microsoft.com/office/drawing/2014/main" id="{71E5054E-4A22-C24C-AD37-CD04C17BE6A9}"/>
                </a:ext>
              </a:extLst>
            </p:cNvPr>
            <p:cNvCxnSpPr/>
            <p:nvPr/>
          </p:nvCxnSpPr>
          <p:spPr>
            <a:xfrm rot="16200000" flipV="1">
              <a:off x="6196791" y="3073703"/>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8BF26C-B7D7-4A41-98E2-115B3A36A160}"/>
                </a:ext>
              </a:extLst>
            </p:cNvPr>
            <p:cNvCxnSpPr/>
            <p:nvPr/>
          </p:nvCxnSpPr>
          <p:spPr>
            <a:xfrm rot="16200000" flipV="1">
              <a:off x="6212557" y="2390469"/>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C69E38-B6B1-7F4B-9F95-AAEDCE22DF2D}"/>
                </a:ext>
              </a:extLst>
            </p:cNvPr>
            <p:cNvCxnSpPr/>
            <p:nvPr/>
          </p:nvCxnSpPr>
          <p:spPr>
            <a:xfrm rot="16200000" flipV="1">
              <a:off x="6191536" y="1691593"/>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B3D831CF-96FA-EF4E-B1E8-65E4514377F2}"/>
              </a:ext>
            </a:extLst>
          </p:cNvPr>
          <p:cNvCxnSpPr>
            <a:cxnSpLocks/>
          </p:cNvCxnSpPr>
          <p:nvPr/>
        </p:nvCxnSpPr>
        <p:spPr>
          <a:xfrm rot="5400000" flipH="1">
            <a:off x="6957425" y="4009571"/>
            <a:ext cx="2160000" cy="15766"/>
          </a:xfrm>
          <a:prstGeom prst="line">
            <a:avLst/>
          </a:prstGeom>
          <a:ln w="635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482C4398-292B-5742-8760-59E34B1273C2}"/>
              </a:ext>
            </a:extLst>
          </p:cNvPr>
          <p:cNvSpPr/>
          <p:nvPr/>
        </p:nvSpPr>
        <p:spPr>
          <a:xfrm rot="5400000" flipH="1">
            <a:off x="8079137" y="4536453"/>
            <a:ext cx="360000" cy="36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0FDD7029-FF65-624D-BE6C-174737D5A95C}"/>
              </a:ext>
            </a:extLst>
          </p:cNvPr>
          <p:cNvPicPr>
            <a:picLocks noChangeAspect="1"/>
          </p:cNvPicPr>
          <p:nvPr/>
        </p:nvPicPr>
        <p:blipFill>
          <a:blip r:embed="rId4"/>
          <a:stretch>
            <a:fillRect/>
          </a:stretch>
        </p:blipFill>
        <p:spPr>
          <a:xfrm rot="5400000" flipH="1">
            <a:off x="8067613" y="3836369"/>
            <a:ext cx="381000" cy="393700"/>
          </a:xfrm>
          <a:prstGeom prst="rect">
            <a:avLst/>
          </a:prstGeom>
        </p:spPr>
      </p:pic>
      <p:pic>
        <p:nvPicPr>
          <p:cNvPr id="24" name="Picture 23">
            <a:extLst>
              <a:ext uri="{FF2B5EF4-FFF2-40B4-BE49-F238E27FC236}">
                <a16:creationId xmlns:a16="http://schemas.microsoft.com/office/drawing/2014/main" id="{1EB10A94-41C3-F544-86D3-EC4D642BC463}"/>
              </a:ext>
            </a:extLst>
          </p:cNvPr>
          <p:cNvPicPr>
            <a:picLocks noChangeAspect="1"/>
          </p:cNvPicPr>
          <p:nvPr/>
        </p:nvPicPr>
        <p:blipFill>
          <a:blip r:embed="rId4"/>
          <a:stretch>
            <a:fillRect/>
          </a:stretch>
        </p:blipFill>
        <p:spPr>
          <a:xfrm rot="5400000" flipH="1">
            <a:off x="8075487" y="3137493"/>
            <a:ext cx="381000" cy="393700"/>
          </a:xfrm>
          <a:prstGeom prst="rect">
            <a:avLst/>
          </a:prstGeom>
        </p:spPr>
      </p:pic>
      <p:sp>
        <p:nvSpPr>
          <p:cNvPr id="27" name="TextBox 26">
            <a:extLst>
              <a:ext uri="{FF2B5EF4-FFF2-40B4-BE49-F238E27FC236}">
                <a16:creationId xmlns:a16="http://schemas.microsoft.com/office/drawing/2014/main" id="{A2E26062-4097-0A48-95EA-35888EBAF51B}"/>
              </a:ext>
            </a:extLst>
          </p:cNvPr>
          <p:cNvSpPr txBox="1"/>
          <p:nvPr/>
        </p:nvSpPr>
        <p:spPr>
          <a:xfrm>
            <a:off x="802853" y="4826843"/>
            <a:ext cx="4469612" cy="1200329"/>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Smart Backpropagation with Learned Weights Restricted to a Single X-ray Path</a:t>
            </a:r>
          </a:p>
        </p:txBody>
      </p:sp>
      <p:grpSp>
        <p:nvGrpSpPr>
          <p:cNvPr id="30" name="Group 29"/>
          <p:cNvGrpSpPr/>
          <p:nvPr/>
        </p:nvGrpSpPr>
        <p:grpSpPr>
          <a:xfrm>
            <a:off x="5592357" y="4603493"/>
            <a:ext cx="1619314" cy="238431"/>
            <a:chOff x="5283606" y="4484743"/>
            <a:chExt cx="1619314" cy="238431"/>
          </a:xfrm>
        </p:grpSpPr>
        <p:sp>
          <p:nvSpPr>
            <p:cNvPr id="26" name="Oval 25"/>
            <p:cNvSpPr/>
            <p:nvPr/>
          </p:nvSpPr>
          <p:spPr>
            <a:xfrm>
              <a:off x="5283606"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8" name="Oval 27"/>
            <p:cNvSpPr/>
            <p:nvPr/>
          </p:nvSpPr>
          <p:spPr>
            <a:xfrm>
              <a:off x="5949767"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9" name="Oval 28"/>
            <p:cNvSpPr/>
            <p:nvPr/>
          </p:nvSpPr>
          <p:spPr>
            <a:xfrm>
              <a:off x="6664489"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sp>
        <p:nvSpPr>
          <p:cNvPr id="32" name="Oval 31"/>
          <p:cNvSpPr/>
          <p:nvPr/>
        </p:nvSpPr>
        <p:spPr>
          <a:xfrm>
            <a:off x="5592357"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3" name="Oval 32"/>
          <p:cNvSpPr/>
          <p:nvPr/>
        </p:nvSpPr>
        <p:spPr>
          <a:xfrm>
            <a:off x="6258518"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4" name="Oval 33"/>
          <p:cNvSpPr/>
          <p:nvPr/>
        </p:nvSpPr>
        <p:spPr>
          <a:xfrm>
            <a:off x="6973240"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nvGrpSpPr>
          <p:cNvPr id="35" name="Group 34"/>
          <p:cNvGrpSpPr/>
          <p:nvPr/>
        </p:nvGrpSpPr>
        <p:grpSpPr>
          <a:xfrm>
            <a:off x="5592357" y="3222949"/>
            <a:ext cx="1619314" cy="238431"/>
            <a:chOff x="5283606" y="4484743"/>
            <a:chExt cx="1619314" cy="238431"/>
          </a:xfrm>
        </p:grpSpPr>
        <p:sp>
          <p:nvSpPr>
            <p:cNvPr id="36" name="Oval 35"/>
            <p:cNvSpPr/>
            <p:nvPr/>
          </p:nvSpPr>
          <p:spPr>
            <a:xfrm>
              <a:off x="5283606"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7" name="Oval 36"/>
            <p:cNvSpPr/>
            <p:nvPr/>
          </p:nvSpPr>
          <p:spPr>
            <a:xfrm>
              <a:off x="5949767"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8" name="Oval 37"/>
            <p:cNvSpPr/>
            <p:nvPr/>
          </p:nvSpPr>
          <p:spPr>
            <a:xfrm>
              <a:off x="6664489"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cxnSp>
        <p:nvCxnSpPr>
          <p:cNvPr id="40" name="Curved Connector 39"/>
          <p:cNvCxnSpPr>
            <a:endCxn id="38" idx="0"/>
          </p:cNvCxnSpPr>
          <p:nvPr/>
        </p:nvCxnSpPr>
        <p:spPr>
          <a:xfrm rot="10800000">
            <a:off x="7092457" y="3222950"/>
            <a:ext cx="852823" cy="71799"/>
          </a:xfrm>
          <a:prstGeom prst="curvedConnector4">
            <a:avLst>
              <a:gd name="adj1" fmla="val 43011"/>
              <a:gd name="adj2" fmla="val 418389"/>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3" idx="2"/>
            <a:endCxn id="33" idx="0"/>
          </p:cNvCxnSpPr>
          <p:nvPr/>
        </p:nvCxnSpPr>
        <p:spPr>
          <a:xfrm rot="10800000">
            <a:off x="6377735" y="3916159"/>
            <a:ext cx="1683529" cy="117061"/>
          </a:xfrm>
          <a:prstGeom prst="curvedConnector4">
            <a:avLst>
              <a:gd name="adj1" fmla="val 46648"/>
              <a:gd name="adj2" fmla="val 29528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24" idx="2"/>
            <a:endCxn id="37" idx="0"/>
          </p:cNvCxnSpPr>
          <p:nvPr/>
        </p:nvCxnSpPr>
        <p:spPr>
          <a:xfrm rot="10800000">
            <a:off x="6377735" y="3222949"/>
            <a:ext cx="1691403" cy="111394"/>
          </a:xfrm>
          <a:prstGeom prst="curvedConnector4">
            <a:avLst>
              <a:gd name="adj1" fmla="val 46664"/>
              <a:gd name="adj2" fmla="val 305218"/>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3" idx="2"/>
            <a:endCxn id="34" idx="7"/>
          </p:cNvCxnSpPr>
          <p:nvPr/>
        </p:nvCxnSpPr>
        <p:spPr>
          <a:xfrm rot="10800000">
            <a:off x="7176755" y="3951075"/>
            <a:ext cx="884509" cy="82144"/>
          </a:xfrm>
          <a:prstGeom prst="curvedConnector4">
            <a:avLst>
              <a:gd name="adj1" fmla="val 48385"/>
              <a:gd name="adj2" fmla="val 378292"/>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24" idx="2"/>
            <a:endCxn id="36" idx="1"/>
          </p:cNvCxnSpPr>
          <p:nvPr/>
        </p:nvCxnSpPr>
        <p:spPr>
          <a:xfrm rot="10800000">
            <a:off x="5627275" y="3257867"/>
            <a:ext cx="2441863" cy="76477"/>
          </a:xfrm>
          <a:prstGeom prst="curvedConnector4">
            <a:avLst>
              <a:gd name="adj1" fmla="val 45963"/>
              <a:gd name="adj2" fmla="val 398913"/>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3" idx="2"/>
            <a:endCxn id="32" idx="0"/>
          </p:cNvCxnSpPr>
          <p:nvPr/>
        </p:nvCxnSpPr>
        <p:spPr>
          <a:xfrm rot="10800000">
            <a:off x="5711573" y="3916159"/>
            <a:ext cx="2349690" cy="117061"/>
          </a:xfrm>
          <a:prstGeom prst="curvedConnector4">
            <a:avLst>
              <a:gd name="adj1" fmla="val 47598"/>
              <a:gd name="adj2" fmla="val 29528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2" idx="4"/>
            <a:endCxn id="26" idx="0"/>
          </p:cNvCxnSpPr>
          <p:nvPr/>
        </p:nvCxnSpPr>
        <p:spPr>
          <a:xfrm rot="10800000">
            <a:off x="5711573" y="4603493"/>
            <a:ext cx="2367564" cy="112960"/>
          </a:xfrm>
          <a:prstGeom prst="curvedConnector4">
            <a:avLst>
              <a:gd name="adj1" fmla="val 47482"/>
              <a:gd name="adj2" fmla="val 30237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22" idx="4"/>
            <a:endCxn id="28" idx="0"/>
          </p:cNvCxnSpPr>
          <p:nvPr/>
        </p:nvCxnSpPr>
        <p:spPr>
          <a:xfrm rot="10800000">
            <a:off x="6377735" y="4603493"/>
            <a:ext cx="1701403" cy="112960"/>
          </a:xfrm>
          <a:prstGeom prst="curvedConnector4">
            <a:avLst>
              <a:gd name="adj1" fmla="val 46497"/>
              <a:gd name="adj2" fmla="val 302373"/>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22" idx="4"/>
            <a:endCxn id="29" idx="0"/>
          </p:cNvCxnSpPr>
          <p:nvPr/>
        </p:nvCxnSpPr>
        <p:spPr>
          <a:xfrm rot="10800000">
            <a:off x="7092457" y="4603493"/>
            <a:ext cx="986681" cy="112960"/>
          </a:xfrm>
          <a:prstGeom prst="curvedConnector4">
            <a:avLst>
              <a:gd name="adj1" fmla="val 43959"/>
              <a:gd name="adj2" fmla="val 302373"/>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2E26062-4097-0A48-95EA-35888EBAF51B}"/>
              </a:ext>
            </a:extLst>
          </p:cNvPr>
          <p:cNvSpPr txBox="1"/>
          <p:nvPr/>
        </p:nvSpPr>
        <p:spPr>
          <a:xfrm>
            <a:off x="8410665" y="3601955"/>
            <a:ext cx="2869905" cy="830997"/>
          </a:xfrm>
          <a:prstGeom prst="rect">
            <a:avLst/>
          </a:prstGeom>
          <a:noFill/>
        </p:spPr>
        <p:txBody>
          <a:bodyPr wrap="square" rtlCol="0">
            <a:spAutoFit/>
          </a:bodyPr>
          <a:lstStyle/>
          <a:p>
            <a:pPr algn="ctr"/>
            <a:r>
              <a:rPr lang="en-US" b="1" dirty="0">
                <a:solidFill>
                  <a:srgbClr val="FFC000"/>
                </a:solidFill>
                <a:latin typeface="Arial" panose="020B0604020202020204" pitchFamily="34" charset="0"/>
                <a:cs typeface="Arial" panose="020B0604020202020204" pitchFamily="34" charset="0"/>
              </a:rPr>
              <a:t>Learned Filtered Projection</a:t>
            </a:r>
          </a:p>
        </p:txBody>
      </p:sp>
    </p:spTree>
    <p:extLst>
      <p:ext uri="{BB962C8B-B14F-4D97-AF65-F5344CB8AC3E}">
        <p14:creationId xmlns:p14="http://schemas.microsoft.com/office/powerpoint/2010/main" val="348044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7EA40-0071-417F-A337-ADCDB8C4D683}"/>
              </a:ext>
            </a:extLst>
          </p:cNvPr>
          <p:cNvPicPr>
            <a:picLocks noChangeAspect="1"/>
          </p:cNvPicPr>
          <p:nvPr/>
        </p:nvPicPr>
        <p:blipFill>
          <a:blip r:embed="rId2"/>
          <a:stretch>
            <a:fillRect/>
          </a:stretch>
        </p:blipFill>
        <p:spPr>
          <a:xfrm>
            <a:off x="0" y="583386"/>
            <a:ext cx="12192000" cy="5691227"/>
          </a:xfrm>
          <a:prstGeom prst="rect">
            <a:avLst/>
          </a:prstGeom>
        </p:spPr>
      </p:pic>
      <p:sp>
        <p:nvSpPr>
          <p:cNvPr id="4" name="Oval 3">
            <a:extLst>
              <a:ext uri="{FF2B5EF4-FFF2-40B4-BE49-F238E27FC236}">
                <a16:creationId xmlns:a16="http://schemas.microsoft.com/office/drawing/2014/main" id="{D65ACB73-8E75-495B-876C-0DF39EA0B292}"/>
              </a:ext>
            </a:extLst>
          </p:cNvPr>
          <p:cNvSpPr/>
          <p:nvPr/>
        </p:nvSpPr>
        <p:spPr>
          <a:xfrm>
            <a:off x="1017202" y="5929202"/>
            <a:ext cx="476138" cy="47613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79FC262-5789-40E3-A62B-637BF8AB31C8}"/>
              </a:ext>
            </a:extLst>
          </p:cNvPr>
          <p:cNvSpPr/>
          <p:nvPr/>
        </p:nvSpPr>
        <p:spPr>
          <a:xfrm>
            <a:off x="7500064" y="1980328"/>
            <a:ext cx="476138" cy="47613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58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7BA6D8-4016-354F-B4F9-24EF3DC76B66}"/>
                  </a:ext>
                </a:extLst>
              </p:cNvPr>
              <p:cNvSpPr>
                <a:spLocks noGrp="1"/>
              </p:cNvSpPr>
              <p:nvPr>
                <p:ph type="title"/>
              </p:nvPr>
            </p:nvSpPr>
            <p:spPr/>
            <p:txBody>
              <a:bodyPr/>
              <a:lstStyle/>
              <a:p>
                <a:r>
                  <a:rPr lang="en-US" sz="4400" dirty="0"/>
                  <a:t>Our Key Idea: Smart BP with </a:t>
                </a:r>
                <a14:m>
                  <m:oMath xmlns:m="http://schemas.openxmlformats.org/officeDocument/2006/math">
                    <m:r>
                      <a:rPr lang="en-US" sz="4400" b="1" i="1">
                        <a:latin typeface="Cambria Math" panose="02040503050406030204" pitchFamily="18" charset="0"/>
                      </a:rPr>
                      <m:t>𝑶</m:t>
                    </m:r>
                    <m:d>
                      <m:dPr>
                        <m:ctrlPr>
                          <a:rPr lang="en-US" sz="4400" i="1">
                            <a:latin typeface="Cambria Math" panose="02040503050406030204" pitchFamily="18" charset="0"/>
                          </a:rPr>
                        </m:ctrlPr>
                      </m:dPr>
                      <m:e>
                        <m:r>
                          <a:rPr lang="en-US" sz="4400" b="1" i="1" smtClean="0">
                            <a:latin typeface="Cambria Math" panose="02040503050406030204" pitchFamily="18" charset="0"/>
                          </a:rPr>
                          <m:t>𝑵</m:t>
                        </m:r>
                      </m:e>
                    </m:d>
                  </m:oMath>
                </a14:m>
                <a:r>
                  <a:rPr lang="en-US" sz="4400" dirty="0"/>
                  <a:t> Complexity</a:t>
                </a:r>
              </a:p>
            </p:txBody>
          </p:sp>
        </mc:Choice>
        <mc:Fallback xmlns="">
          <p:sp>
            <p:nvSpPr>
              <p:cNvPr id="2" name="Title 1">
                <a:extLst>
                  <a:ext uri="{FF2B5EF4-FFF2-40B4-BE49-F238E27FC236}">
                    <a16:creationId xmlns:a16="http://schemas.microsoft.com/office/drawing/2014/main" id="{A37BA6D8-4016-354F-B4F9-24EF3DC76B66}"/>
                  </a:ext>
                </a:extLst>
              </p:cNvPr>
              <p:cNvSpPr>
                <a:spLocks noGrp="1" noRot="1" noChangeAspect="1" noMove="1" noResize="1" noEditPoints="1" noAdjustHandles="1" noChangeArrowheads="1" noChangeShapeType="1" noTextEdit="1"/>
              </p:cNvSpPr>
              <p:nvPr>
                <p:ph type="title"/>
              </p:nvPr>
            </p:nvSpPr>
            <p:spPr>
              <a:blipFill>
                <a:blip r:embed="rId3"/>
                <a:stretch>
                  <a:fillRect l="-650" r="-700"/>
                </a:stretch>
              </a:blipFill>
            </p:spPr>
            <p:txBody>
              <a:bodyPr/>
              <a:lstStyle/>
              <a:p>
                <a:r>
                  <a:rPr lang="en-US">
                    <a:noFill/>
                  </a:rPr>
                  <a:t> </a:t>
                </a:r>
              </a:p>
            </p:txBody>
          </p:sp>
        </mc:Fallback>
      </mc:AlternateContent>
      <p:graphicFrame>
        <p:nvGraphicFramePr>
          <p:cNvPr id="6" name="Content Placeholder 3">
            <a:extLst>
              <a:ext uri="{FF2B5EF4-FFF2-40B4-BE49-F238E27FC236}">
                <a16:creationId xmlns:a16="http://schemas.microsoft.com/office/drawing/2014/main" id="{FC0EDEB9-C0DE-AC42-A92D-B7EFC4C51635}"/>
              </a:ext>
            </a:extLst>
          </p:cNvPr>
          <p:cNvGraphicFramePr>
            <a:graphicFrameLocks noGrp="1"/>
          </p:cNvGraphicFramePr>
          <p:nvPr>
            <p:ph idx="1"/>
          </p:nvPr>
        </p:nvGraphicFramePr>
        <p:xfrm>
          <a:off x="5308986" y="3013654"/>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4069393364"/>
                    </a:ext>
                  </a:extLst>
                </a:gridCol>
                <a:gridCol w="720000">
                  <a:extLst>
                    <a:ext uri="{9D8B030D-6E8A-4147-A177-3AD203B41FA5}">
                      <a16:colId xmlns:a16="http://schemas.microsoft.com/office/drawing/2014/main" val="2273963626"/>
                    </a:ext>
                  </a:extLst>
                </a:gridCol>
                <a:gridCol w="720000">
                  <a:extLst>
                    <a:ext uri="{9D8B030D-6E8A-4147-A177-3AD203B41FA5}">
                      <a16:colId xmlns:a16="http://schemas.microsoft.com/office/drawing/2014/main" val="3180652260"/>
                    </a:ext>
                  </a:extLst>
                </a:gridCol>
              </a:tblGrid>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01483663"/>
                  </a:ext>
                </a:extLst>
              </a:tr>
              <a:tr h="7200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116633511"/>
                  </a:ext>
                </a:extLst>
              </a:tr>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898454399"/>
                  </a:ext>
                </a:extLst>
              </a:tr>
            </a:tbl>
          </a:graphicData>
        </a:graphic>
      </p:graphicFrame>
      <p:cxnSp>
        <p:nvCxnSpPr>
          <p:cNvPr id="8" name="Straight Arrow Connector 7">
            <a:extLst>
              <a:ext uri="{FF2B5EF4-FFF2-40B4-BE49-F238E27FC236}">
                <a16:creationId xmlns:a16="http://schemas.microsoft.com/office/drawing/2014/main" id="{35DF96C6-1C21-DF4E-B8F9-E9699B78204B}"/>
              </a:ext>
            </a:extLst>
          </p:cNvPr>
          <p:cNvCxnSpPr/>
          <p:nvPr/>
        </p:nvCxnSpPr>
        <p:spPr>
          <a:xfrm>
            <a:off x="5705752" y="2493454"/>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D6B2AB-8D54-0A46-BC48-AAC9E0CBE6C0}"/>
              </a:ext>
            </a:extLst>
          </p:cNvPr>
          <p:cNvCxnSpPr/>
          <p:nvPr/>
        </p:nvCxnSpPr>
        <p:spPr>
          <a:xfrm>
            <a:off x="6388986" y="2477688"/>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51E543B-A8F1-B34F-9133-98F4BE56BAD9}"/>
              </a:ext>
            </a:extLst>
          </p:cNvPr>
          <p:cNvCxnSpPr/>
          <p:nvPr/>
        </p:nvCxnSpPr>
        <p:spPr>
          <a:xfrm>
            <a:off x="7087862" y="2498709"/>
            <a:ext cx="0" cy="3048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ED318B-69E0-F446-8C37-FD5E030AE5AB}"/>
              </a:ext>
            </a:extLst>
          </p:cNvPr>
          <p:cNvCxnSpPr>
            <a:cxnSpLocks/>
          </p:cNvCxnSpPr>
          <p:nvPr/>
        </p:nvCxnSpPr>
        <p:spPr>
          <a:xfrm>
            <a:off x="5324751" y="2477688"/>
            <a:ext cx="2160000" cy="15766"/>
          </a:xfrm>
          <a:prstGeom prst="line">
            <a:avLst/>
          </a:prstGeom>
          <a:ln w="635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2A6535DB-014D-404D-A6AA-A306E663010B}"/>
              </a:ext>
            </a:extLst>
          </p:cNvPr>
          <p:cNvSpPr/>
          <p:nvPr/>
        </p:nvSpPr>
        <p:spPr>
          <a:xfrm>
            <a:off x="5525752" y="2083859"/>
            <a:ext cx="360000" cy="36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B365B2B-828C-8E42-BD82-7F256400DB9B}"/>
              </a:ext>
            </a:extLst>
          </p:cNvPr>
          <p:cNvPicPr>
            <a:picLocks noChangeAspect="1"/>
          </p:cNvPicPr>
          <p:nvPr/>
        </p:nvPicPr>
        <p:blipFill>
          <a:blip r:embed="rId4"/>
          <a:stretch>
            <a:fillRect/>
          </a:stretch>
        </p:blipFill>
        <p:spPr>
          <a:xfrm>
            <a:off x="6198486" y="2068033"/>
            <a:ext cx="381000" cy="393700"/>
          </a:xfrm>
          <a:prstGeom prst="rect">
            <a:avLst/>
          </a:prstGeom>
        </p:spPr>
      </p:pic>
      <p:pic>
        <p:nvPicPr>
          <p:cNvPr id="17" name="Picture 16">
            <a:extLst>
              <a:ext uri="{FF2B5EF4-FFF2-40B4-BE49-F238E27FC236}">
                <a16:creationId xmlns:a16="http://schemas.microsoft.com/office/drawing/2014/main" id="{F2C898A3-1462-3744-A938-B96BDF17368B}"/>
              </a:ext>
            </a:extLst>
          </p:cNvPr>
          <p:cNvPicPr>
            <a:picLocks noChangeAspect="1"/>
          </p:cNvPicPr>
          <p:nvPr/>
        </p:nvPicPr>
        <p:blipFill>
          <a:blip r:embed="rId4"/>
          <a:stretch>
            <a:fillRect/>
          </a:stretch>
        </p:blipFill>
        <p:spPr>
          <a:xfrm>
            <a:off x="6897362" y="2060159"/>
            <a:ext cx="381000" cy="393700"/>
          </a:xfrm>
          <a:prstGeom prst="rect">
            <a:avLst/>
          </a:prstGeom>
        </p:spPr>
      </p:pic>
      <p:grpSp>
        <p:nvGrpSpPr>
          <p:cNvPr id="13" name="Group 12"/>
          <p:cNvGrpSpPr/>
          <p:nvPr/>
        </p:nvGrpSpPr>
        <p:grpSpPr>
          <a:xfrm>
            <a:off x="2518551" y="3334343"/>
            <a:ext cx="5526757" cy="1382110"/>
            <a:chOff x="4667536" y="3215593"/>
            <a:chExt cx="3069021" cy="1382110"/>
          </a:xfrm>
        </p:grpSpPr>
        <p:cxnSp>
          <p:nvCxnSpPr>
            <p:cNvPr id="18" name="Straight Arrow Connector 17">
              <a:extLst>
                <a:ext uri="{FF2B5EF4-FFF2-40B4-BE49-F238E27FC236}">
                  <a16:creationId xmlns:a16="http://schemas.microsoft.com/office/drawing/2014/main" id="{71E5054E-4A22-C24C-AD37-CD04C17BE6A9}"/>
                </a:ext>
              </a:extLst>
            </p:cNvPr>
            <p:cNvCxnSpPr/>
            <p:nvPr/>
          </p:nvCxnSpPr>
          <p:spPr>
            <a:xfrm rot="16200000" flipV="1">
              <a:off x="6196791" y="3073703"/>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8BF26C-B7D7-4A41-98E2-115B3A36A160}"/>
                </a:ext>
              </a:extLst>
            </p:cNvPr>
            <p:cNvCxnSpPr/>
            <p:nvPr/>
          </p:nvCxnSpPr>
          <p:spPr>
            <a:xfrm rot="16200000" flipV="1">
              <a:off x="6212557" y="2390469"/>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C69E38-B6B1-7F4B-9F95-AAEDCE22DF2D}"/>
                </a:ext>
              </a:extLst>
            </p:cNvPr>
            <p:cNvCxnSpPr/>
            <p:nvPr/>
          </p:nvCxnSpPr>
          <p:spPr>
            <a:xfrm rot="16200000" flipV="1">
              <a:off x="6191536" y="1691593"/>
              <a:ext cx="0" cy="30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B3D831CF-96FA-EF4E-B1E8-65E4514377F2}"/>
              </a:ext>
            </a:extLst>
          </p:cNvPr>
          <p:cNvCxnSpPr>
            <a:cxnSpLocks/>
          </p:cNvCxnSpPr>
          <p:nvPr/>
        </p:nvCxnSpPr>
        <p:spPr>
          <a:xfrm rot="5400000" flipH="1">
            <a:off x="6957425" y="4009571"/>
            <a:ext cx="2160000" cy="15766"/>
          </a:xfrm>
          <a:prstGeom prst="line">
            <a:avLst/>
          </a:prstGeom>
          <a:ln w="635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482C4398-292B-5742-8760-59E34B1273C2}"/>
              </a:ext>
            </a:extLst>
          </p:cNvPr>
          <p:cNvSpPr/>
          <p:nvPr/>
        </p:nvSpPr>
        <p:spPr>
          <a:xfrm rot="5400000" flipH="1">
            <a:off x="8079137" y="4536453"/>
            <a:ext cx="360000" cy="36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0FDD7029-FF65-624D-BE6C-174737D5A95C}"/>
              </a:ext>
            </a:extLst>
          </p:cNvPr>
          <p:cNvPicPr>
            <a:picLocks noChangeAspect="1"/>
          </p:cNvPicPr>
          <p:nvPr/>
        </p:nvPicPr>
        <p:blipFill>
          <a:blip r:embed="rId4"/>
          <a:stretch>
            <a:fillRect/>
          </a:stretch>
        </p:blipFill>
        <p:spPr>
          <a:xfrm rot="5400000" flipH="1">
            <a:off x="8067613" y="3836369"/>
            <a:ext cx="381000" cy="393700"/>
          </a:xfrm>
          <a:prstGeom prst="rect">
            <a:avLst/>
          </a:prstGeom>
        </p:spPr>
      </p:pic>
      <p:pic>
        <p:nvPicPr>
          <p:cNvPr id="24" name="Picture 23">
            <a:extLst>
              <a:ext uri="{FF2B5EF4-FFF2-40B4-BE49-F238E27FC236}">
                <a16:creationId xmlns:a16="http://schemas.microsoft.com/office/drawing/2014/main" id="{1EB10A94-41C3-F544-86D3-EC4D642BC463}"/>
              </a:ext>
            </a:extLst>
          </p:cNvPr>
          <p:cNvPicPr>
            <a:picLocks noChangeAspect="1"/>
          </p:cNvPicPr>
          <p:nvPr/>
        </p:nvPicPr>
        <p:blipFill>
          <a:blip r:embed="rId4"/>
          <a:stretch>
            <a:fillRect/>
          </a:stretch>
        </p:blipFill>
        <p:spPr>
          <a:xfrm rot="5400000" flipH="1">
            <a:off x="8075487" y="3137493"/>
            <a:ext cx="381000" cy="393700"/>
          </a:xfrm>
          <a:prstGeom prst="rect">
            <a:avLst/>
          </a:prstGeom>
        </p:spPr>
      </p:pic>
      <p:sp>
        <p:nvSpPr>
          <p:cNvPr id="27" name="TextBox 26">
            <a:extLst>
              <a:ext uri="{FF2B5EF4-FFF2-40B4-BE49-F238E27FC236}">
                <a16:creationId xmlns:a16="http://schemas.microsoft.com/office/drawing/2014/main" id="{A2E26062-4097-0A48-95EA-35888EBAF51B}"/>
              </a:ext>
            </a:extLst>
          </p:cNvPr>
          <p:cNvSpPr txBox="1"/>
          <p:nvPr/>
        </p:nvSpPr>
        <p:spPr>
          <a:xfrm>
            <a:off x="802853" y="4826843"/>
            <a:ext cx="4469612" cy="1200329"/>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Smart Backpropagation with Learned Weights Restricted to a Single X-ray Path</a:t>
            </a:r>
          </a:p>
        </p:txBody>
      </p:sp>
      <p:grpSp>
        <p:nvGrpSpPr>
          <p:cNvPr id="30" name="Group 29"/>
          <p:cNvGrpSpPr/>
          <p:nvPr/>
        </p:nvGrpSpPr>
        <p:grpSpPr>
          <a:xfrm>
            <a:off x="5592357" y="4603493"/>
            <a:ext cx="1619314" cy="238431"/>
            <a:chOff x="5283606" y="4484743"/>
            <a:chExt cx="1619314" cy="238431"/>
          </a:xfrm>
        </p:grpSpPr>
        <p:sp>
          <p:nvSpPr>
            <p:cNvPr id="26" name="Oval 25"/>
            <p:cNvSpPr/>
            <p:nvPr/>
          </p:nvSpPr>
          <p:spPr>
            <a:xfrm>
              <a:off x="5283606"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8" name="Oval 27"/>
            <p:cNvSpPr/>
            <p:nvPr/>
          </p:nvSpPr>
          <p:spPr>
            <a:xfrm>
              <a:off x="5949767"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9" name="Oval 28"/>
            <p:cNvSpPr/>
            <p:nvPr/>
          </p:nvSpPr>
          <p:spPr>
            <a:xfrm>
              <a:off x="6664489"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sp>
        <p:nvSpPr>
          <p:cNvPr id="32" name="Oval 31"/>
          <p:cNvSpPr/>
          <p:nvPr/>
        </p:nvSpPr>
        <p:spPr>
          <a:xfrm>
            <a:off x="5592357"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3" name="Oval 32"/>
          <p:cNvSpPr/>
          <p:nvPr/>
        </p:nvSpPr>
        <p:spPr>
          <a:xfrm>
            <a:off x="6258518"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4" name="Oval 33"/>
          <p:cNvSpPr/>
          <p:nvPr/>
        </p:nvSpPr>
        <p:spPr>
          <a:xfrm>
            <a:off x="6973240" y="3916158"/>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nvGrpSpPr>
          <p:cNvPr id="35" name="Group 34"/>
          <p:cNvGrpSpPr/>
          <p:nvPr/>
        </p:nvGrpSpPr>
        <p:grpSpPr>
          <a:xfrm>
            <a:off x="5592357" y="3222949"/>
            <a:ext cx="1619314" cy="238431"/>
            <a:chOff x="5283606" y="4484743"/>
            <a:chExt cx="1619314" cy="238431"/>
          </a:xfrm>
        </p:grpSpPr>
        <p:sp>
          <p:nvSpPr>
            <p:cNvPr id="36" name="Oval 35"/>
            <p:cNvSpPr/>
            <p:nvPr/>
          </p:nvSpPr>
          <p:spPr>
            <a:xfrm>
              <a:off x="5283606"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7" name="Oval 36"/>
            <p:cNvSpPr/>
            <p:nvPr/>
          </p:nvSpPr>
          <p:spPr>
            <a:xfrm>
              <a:off x="5949767"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38" name="Oval 37"/>
            <p:cNvSpPr/>
            <p:nvPr/>
          </p:nvSpPr>
          <p:spPr>
            <a:xfrm>
              <a:off x="6664489" y="4484743"/>
              <a:ext cx="238431" cy="23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grpSp>
      <p:cxnSp>
        <p:nvCxnSpPr>
          <p:cNvPr id="40" name="Curved Connector 39"/>
          <p:cNvCxnSpPr>
            <a:endCxn id="38" idx="0"/>
          </p:cNvCxnSpPr>
          <p:nvPr/>
        </p:nvCxnSpPr>
        <p:spPr>
          <a:xfrm rot="10800000">
            <a:off x="7092457" y="3222950"/>
            <a:ext cx="852823" cy="71799"/>
          </a:xfrm>
          <a:prstGeom prst="curvedConnector4">
            <a:avLst>
              <a:gd name="adj1" fmla="val 43011"/>
              <a:gd name="adj2" fmla="val 418389"/>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3" idx="2"/>
            <a:endCxn id="33" idx="0"/>
          </p:cNvCxnSpPr>
          <p:nvPr/>
        </p:nvCxnSpPr>
        <p:spPr>
          <a:xfrm rot="10800000">
            <a:off x="6377735" y="3916159"/>
            <a:ext cx="1683529" cy="117061"/>
          </a:xfrm>
          <a:prstGeom prst="curvedConnector4">
            <a:avLst>
              <a:gd name="adj1" fmla="val 46648"/>
              <a:gd name="adj2" fmla="val 29528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24" idx="2"/>
            <a:endCxn id="37" idx="0"/>
          </p:cNvCxnSpPr>
          <p:nvPr/>
        </p:nvCxnSpPr>
        <p:spPr>
          <a:xfrm rot="10800000">
            <a:off x="6377735" y="3222949"/>
            <a:ext cx="1691403" cy="111394"/>
          </a:xfrm>
          <a:prstGeom prst="curvedConnector4">
            <a:avLst>
              <a:gd name="adj1" fmla="val 46664"/>
              <a:gd name="adj2" fmla="val 305218"/>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3" idx="2"/>
            <a:endCxn id="34" idx="7"/>
          </p:cNvCxnSpPr>
          <p:nvPr/>
        </p:nvCxnSpPr>
        <p:spPr>
          <a:xfrm rot="10800000">
            <a:off x="7176755" y="3951075"/>
            <a:ext cx="884509" cy="82144"/>
          </a:xfrm>
          <a:prstGeom prst="curvedConnector4">
            <a:avLst>
              <a:gd name="adj1" fmla="val 48385"/>
              <a:gd name="adj2" fmla="val 378292"/>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24" idx="2"/>
            <a:endCxn id="36" idx="1"/>
          </p:cNvCxnSpPr>
          <p:nvPr/>
        </p:nvCxnSpPr>
        <p:spPr>
          <a:xfrm rot="10800000">
            <a:off x="5627275" y="3257867"/>
            <a:ext cx="2441863" cy="76477"/>
          </a:xfrm>
          <a:prstGeom prst="curvedConnector4">
            <a:avLst>
              <a:gd name="adj1" fmla="val 45963"/>
              <a:gd name="adj2" fmla="val 39891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23" idx="2"/>
            <a:endCxn id="32" idx="0"/>
          </p:cNvCxnSpPr>
          <p:nvPr/>
        </p:nvCxnSpPr>
        <p:spPr>
          <a:xfrm rot="10800000">
            <a:off x="5711573" y="3916159"/>
            <a:ext cx="2349690" cy="117061"/>
          </a:xfrm>
          <a:prstGeom prst="curvedConnector4">
            <a:avLst>
              <a:gd name="adj1" fmla="val 47598"/>
              <a:gd name="adj2" fmla="val 29528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2" idx="4"/>
            <a:endCxn id="26" idx="0"/>
          </p:cNvCxnSpPr>
          <p:nvPr/>
        </p:nvCxnSpPr>
        <p:spPr>
          <a:xfrm rot="10800000">
            <a:off x="5711573" y="4603493"/>
            <a:ext cx="2367564" cy="112960"/>
          </a:xfrm>
          <a:prstGeom prst="curvedConnector4">
            <a:avLst>
              <a:gd name="adj1" fmla="val 47482"/>
              <a:gd name="adj2" fmla="val 30237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22" idx="4"/>
            <a:endCxn id="28" idx="0"/>
          </p:cNvCxnSpPr>
          <p:nvPr/>
        </p:nvCxnSpPr>
        <p:spPr>
          <a:xfrm rot="10800000">
            <a:off x="6377735" y="4603493"/>
            <a:ext cx="1701403" cy="112960"/>
          </a:xfrm>
          <a:prstGeom prst="curvedConnector4">
            <a:avLst>
              <a:gd name="adj1" fmla="val 46497"/>
              <a:gd name="adj2" fmla="val 30237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22" idx="4"/>
            <a:endCxn id="29" idx="0"/>
          </p:cNvCxnSpPr>
          <p:nvPr/>
        </p:nvCxnSpPr>
        <p:spPr>
          <a:xfrm rot="10800000">
            <a:off x="7092457" y="4603493"/>
            <a:ext cx="986681" cy="112960"/>
          </a:xfrm>
          <a:prstGeom prst="curvedConnector4">
            <a:avLst>
              <a:gd name="adj1" fmla="val 43959"/>
              <a:gd name="adj2" fmla="val 30237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2E26062-4097-0A48-95EA-35888EBAF51B}"/>
              </a:ext>
            </a:extLst>
          </p:cNvPr>
          <p:cNvSpPr txBox="1"/>
          <p:nvPr/>
        </p:nvSpPr>
        <p:spPr>
          <a:xfrm>
            <a:off x="8410665" y="3601955"/>
            <a:ext cx="2869905" cy="830997"/>
          </a:xfrm>
          <a:prstGeom prst="rect">
            <a:avLst/>
          </a:prstGeom>
          <a:noFill/>
        </p:spPr>
        <p:txBody>
          <a:bodyPr wrap="square" rtlCol="0">
            <a:spAutoFit/>
          </a:bodyPr>
          <a:lstStyle/>
          <a:p>
            <a:pPr algn="ctr"/>
            <a:r>
              <a:rPr lang="en-US" b="1" dirty="0">
                <a:solidFill>
                  <a:srgbClr val="FFC000"/>
                </a:solidFill>
                <a:latin typeface="Arial" panose="020B0604020202020204" pitchFamily="34" charset="0"/>
                <a:cs typeface="Arial" panose="020B0604020202020204" pitchFamily="34" charset="0"/>
              </a:rPr>
              <a:t>Learned Filtered Projection</a:t>
            </a:r>
          </a:p>
        </p:txBody>
      </p:sp>
    </p:spTree>
    <p:extLst>
      <p:ext uri="{BB962C8B-B14F-4D97-AF65-F5344CB8AC3E}">
        <p14:creationId xmlns:p14="http://schemas.microsoft.com/office/powerpoint/2010/main" val="1883350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E542-1191-7D4D-BADC-328E7518AB61}"/>
              </a:ext>
            </a:extLst>
          </p:cNvPr>
          <p:cNvSpPr>
            <a:spLocks noGrp="1"/>
          </p:cNvSpPr>
          <p:nvPr>
            <p:ph type="title"/>
          </p:nvPr>
        </p:nvSpPr>
        <p:spPr/>
        <p:txBody>
          <a:bodyPr/>
          <a:lstStyle/>
          <a:p>
            <a:r>
              <a:rPr lang="en-US" sz="4000" dirty="0"/>
              <a:t>Results</a:t>
            </a:r>
          </a:p>
        </p:txBody>
      </p:sp>
      <p:pic>
        <p:nvPicPr>
          <p:cNvPr id="12" name="Content Placeholder 11" descr="A picture containing photo, black, white, sitting&#10;&#10;Description automatically generated">
            <a:extLst>
              <a:ext uri="{FF2B5EF4-FFF2-40B4-BE49-F238E27FC236}">
                <a16:creationId xmlns:a16="http://schemas.microsoft.com/office/drawing/2014/main" id="{FF12C325-36D0-B141-9264-B06F85A61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844" y="2025487"/>
            <a:ext cx="3600000" cy="3600000"/>
          </a:xfrm>
        </p:spPr>
      </p:pic>
      <p:pic>
        <p:nvPicPr>
          <p:cNvPr id="6" name="Picture 5" descr="A picture containing table, sitting, black, cake&#10;&#10;Description automatically generated">
            <a:extLst>
              <a:ext uri="{FF2B5EF4-FFF2-40B4-BE49-F238E27FC236}">
                <a16:creationId xmlns:a16="http://schemas.microsoft.com/office/drawing/2014/main" id="{823986B0-6617-EA44-BF7B-C20BE0D0C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46" y="2025487"/>
            <a:ext cx="3600000" cy="3600000"/>
          </a:xfrm>
          <a:prstGeom prst="rect">
            <a:avLst/>
          </a:prstGeom>
        </p:spPr>
      </p:pic>
      <p:pic>
        <p:nvPicPr>
          <p:cNvPr id="7" name="Picture 6" descr="A picture containing animal, photo, old, white&#10;&#10;Description automatically generated">
            <a:extLst>
              <a:ext uri="{FF2B5EF4-FFF2-40B4-BE49-F238E27FC236}">
                <a16:creationId xmlns:a16="http://schemas.microsoft.com/office/drawing/2014/main" id="{B03F1EA8-B94C-DA44-BC12-37B1BC605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2870" y="2025487"/>
            <a:ext cx="3600000" cy="3600000"/>
          </a:xfrm>
          <a:prstGeom prst="rect">
            <a:avLst/>
          </a:prstGeom>
        </p:spPr>
      </p:pic>
      <p:sp>
        <p:nvSpPr>
          <p:cNvPr id="11" name="TextBox 10">
            <a:extLst>
              <a:ext uri="{FF2B5EF4-FFF2-40B4-BE49-F238E27FC236}">
                <a16:creationId xmlns:a16="http://schemas.microsoft.com/office/drawing/2014/main" id="{F64151B9-B35C-5A4F-BB0D-C9329482F2AB}"/>
              </a:ext>
            </a:extLst>
          </p:cNvPr>
          <p:cNvSpPr txBox="1"/>
          <p:nvPr/>
        </p:nvSpPr>
        <p:spPr>
          <a:xfrm>
            <a:off x="511568" y="5625487"/>
            <a:ext cx="3600000" cy="461664"/>
          </a:xfrm>
          <a:prstGeom prst="rect">
            <a:avLst/>
          </a:prstGeom>
          <a:noFill/>
        </p:spPr>
        <p:txBody>
          <a:bodyPr wrap="square" rtlCol="0">
            <a:spAutoFit/>
          </a:bodyPr>
          <a:lstStyle/>
          <a:p>
            <a:pPr algn="ctr"/>
            <a:r>
              <a:rPr lang="en-US" b="1" dirty="0"/>
              <a:t>Full View Recon</a:t>
            </a:r>
          </a:p>
        </p:txBody>
      </p:sp>
      <p:sp>
        <p:nvSpPr>
          <p:cNvPr id="14" name="TextBox 11">
            <a:extLst>
              <a:ext uri="{FF2B5EF4-FFF2-40B4-BE49-F238E27FC236}">
                <a16:creationId xmlns:a16="http://schemas.microsoft.com/office/drawing/2014/main" id="{F64151B9-B35C-5A4F-BB0D-C9329482F2AB}"/>
              </a:ext>
            </a:extLst>
          </p:cNvPr>
          <p:cNvSpPr txBox="1"/>
          <p:nvPr/>
        </p:nvSpPr>
        <p:spPr>
          <a:xfrm>
            <a:off x="4270594" y="5625487"/>
            <a:ext cx="3600000"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b="1" dirty="0"/>
              <a:t>AI Recon</a:t>
            </a:r>
          </a:p>
        </p:txBody>
      </p:sp>
      <p:sp>
        <p:nvSpPr>
          <p:cNvPr id="15" name="TextBox 11">
            <a:extLst>
              <a:ext uri="{FF2B5EF4-FFF2-40B4-BE49-F238E27FC236}">
                <a16:creationId xmlns:a16="http://schemas.microsoft.com/office/drawing/2014/main" id="{F64151B9-B35C-5A4F-BB0D-C9329482F2AB}"/>
              </a:ext>
            </a:extLst>
          </p:cNvPr>
          <p:cNvSpPr txBox="1"/>
          <p:nvPr/>
        </p:nvSpPr>
        <p:spPr>
          <a:xfrm>
            <a:off x="8029620" y="5625487"/>
            <a:ext cx="3600000"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b="1" dirty="0"/>
              <a:t>FBP Recon</a:t>
            </a:r>
          </a:p>
        </p:txBody>
      </p:sp>
      <p:sp>
        <p:nvSpPr>
          <p:cNvPr id="16" name="TextBox 11">
            <a:extLst>
              <a:ext uri="{FF2B5EF4-FFF2-40B4-BE49-F238E27FC236}">
                <a16:creationId xmlns:a16="http://schemas.microsoft.com/office/drawing/2014/main" id="{91F016D0-DED2-1D4D-A930-9DDD8760CF37}"/>
              </a:ext>
            </a:extLst>
          </p:cNvPr>
          <p:cNvSpPr txBox="1"/>
          <p:nvPr/>
        </p:nvSpPr>
        <p:spPr>
          <a:xfrm>
            <a:off x="2637183" y="6288164"/>
            <a:ext cx="9391224"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r"/>
            <a:r>
              <a:rPr lang="en-US" sz="3000" b="1" dirty="0"/>
              <a:t>More training time is needed for better results</a:t>
            </a:r>
          </a:p>
        </p:txBody>
      </p:sp>
    </p:spTree>
    <p:extLst>
      <p:ext uri="{BB962C8B-B14F-4D97-AF65-F5344CB8AC3E}">
        <p14:creationId xmlns:p14="http://schemas.microsoft.com/office/powerpoint/2010/main" val="4076477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0720-FFAA-694E-B884-8D7239D20E92}"/>
              </a:ext>
            </a:extLst>
          </p:cNvPr>
          <p:cNvSpPr>
            <a:spLocks noGrp="1"/>
          </p:cNvSpPr>
          <p:nvPr>
            <p:ph type="title"/>
          </p:nvPr>
        </p:nvSpPr>
        <p:spPr>
          <a:xfrm>
            <a:off x="0" y="0"/>
            <a:ext cx="12192000" cy="1426464"/>
          </a:xfrm>
        </p:spPr>
        <p:txBody>
          <a:bodyPr/>
          <a:lstStyle/>
          <a:p>
            <a:r>
              <a:rPr lang="en-US" sz="4000" dirty="0"/>
              <a:t>U-net Helps </a:t>
            </a:r>
            <a:r>
              <a:rPr lang="en-US" sz="4000" b="0" dirty="0">
                <a:solidFill>
                  <a:srgbClr val="FF9900"/>
                </a:solidFill>
              </a:rPr>
              <a:t>(Combine for Denoising)</a:t>
            </a:r>
          </a:p>
        </p:txBody>
      </p:sp>
      <p:pic>
        <p:nvPicPr>
          <p:cNvPr id="6" name="Content Placeholder 5" descr="A picture containing photo, black, sitting, table&#10;&#10;Description automatically generated">
            <a:extLst>
              <a:ext uri="{FF2B5EF4-FFF2-40B4-BE49-F238E27FC236}">
                <a16:creationId xmlns:a16="http://schemas.microsoft.com/office/drawing/2014/main" id="{D5B47011-0255-6245-B043-9C2617757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8103" y="2025487"/>
            <a:ext cx="3600000" cy="3600000"/>
          </a:xfrm>
        </p:spPr>
      </p:pic>
      <p:pic>
        <p:nvPicPr>
          <p:cNvPr id="8" name="Picture 7" descr="A picture containing table, sitting, black, cake&#10;&#10;Description automatically generated">
            <a:extLst>
              <a:ext uri="{FF2B5EF4-FFF2-40B4-BE49-F238E27FC236}">
                <a16:creationId xmlns:a16="http://schemas.microsoft.com/office/drawing/2014/main" id="{FFA01F6D-75BA-404C-9197-5921BBC2D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73" y="2025487"/>
            <a:ext cx="3600000" cy="3600000"/>
          </a:xfrm>
          <a:prstGeom prst="rect">
            <a:avLst/>
          </a:prstGeom>
        </p:spPr>
      </p:pic>
      <p:pic>
        <p:nvPicPr>
          <p:cNvPr id="9" name="Picture 8" descr="A picture containing animal, photo, old, white&#10;&#10;Description automatically generated">
            <a:extLst>
              <a:ext uri="{FF2B5EF4-FFF2-40B4-BE49-F238E27FC236}">
                <a16:creationId xmlns:a16="http://schemas.microsoft.com/office/drawing/2014/main" id="{1CDB3FDE-7B22-2149-8B0D-F9A17B3C6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124" y="2025487"/>
            <a:ext cx="3600000" cy="3600000"/>
          </a:xfrm>
          <a:prstGeom prst="rect">
            <a:avLst/>
          </a:prstGeom>
        </p:spPr>
      </p:pic>
      <p:sp>
        <p:nvSpPr>
          <p:cNvPr id="13" name="TextBox 12">
            <a:extLst>
              <a:ext uri="{FF2B5EF4-FFF2-40B4-BE49-F238E27FC236}">
                <a16:creationId xmlns:a16="http://schemas.microsoft.com/office/drawing/2014/main" id="{F64151B9-B35C-5A4F-BB0D-C9329482F2AB}"/>
              </a:ext>
            </a:extLst>
          </p:cNvPr>
          <p:cNvSpPr txBox="1"/>
          <p:nvPr/>
        </p:nvSpPr>
        <p:spPr>
          <a:xfrm>
            <a:off x="538072" y="5625487"/>
            <a:ext cx="3600000" cy="461664"/>
          </a:xfrm>
          <a:prstGeom prst="rect">
            <a:avLst/>
          </a:prstGeom>
          <a:noFill/>
        </p:spPr>
        <p:txBody>
          <a:bodyPr wrap="square" rtlCol="0">
            <a:spAutoFit/>
          </a:bodyPr>
          <a:lstStyle/>
          <a:p>
            <a:pPr algn="ctr"/>
            <a:r>
              <a:rPr lang="en-US" b="1" dirty="0"/>
              <a:t>Full View Recon</a:t>
            </a:r>
          </a:p>
        </p:txBody>
      </p:sp>
      <p:sp>
        <p:nvSpPr>
          <p:cNvPr id="14" name="TextBox 11">
            <a:extLst>
              <a:ext uri="{FF2B5EF4-FFF2-40B4-BE49-F238E27FC236}">
                <a16:creationId xmlns:a16="http://schemas.microsoft.com/office/drawing/2014/main" id="{F64151B9-B35C-5A4F-BB0D-C9329482F2AB}"/>
              </a:ext>
            </a:extLst>
          </p:cNvPr>
          <p:cNvSpPr txBox="1"/>
          <p:nvPr/>
        </p:nvSpPr>
        <p:spPr>
          <a:xfrm>
            <a:off x="4297098" y="5625487"/>
            <a:ext cx="3600000"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b="1" dirty="0"/>
              <a:t>AI Recon</a:t>
            </a:r>
          </a:p>
        </p:txBody>
      </p:sp>
      <p:sp>
        <p:nvSpPr>
          <p:cNvPr id="15" name="TextBox 11">
            <a:extLst>
              <a:ext uri="{FF2B5EF4-FFF2-40B4-BE49-F238E27FC236}">
                <a16:creationId xmlns:a16="http://schemas.microsoft.com/office/drawing/2014/main" id="{F64151B9-B35C-5A4F-BB0D-C9329482F2AB}"/>
              </a:ext>
            </a:extLst>
          </p:cNvPr>
          <p:cNvSpPr txBox="1"/>
          <p:nvPr/>
        </p:nvSpPr>
        <p:spPr>
          <a:xfrm>
            <a:off x="8056124" y="5625487"/>
            <a:ext cx="3600000"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ctr"/>
            <a:r>
              <a:rPr lang="en-US" b="1" dirty="0"/>
              <a:t>FBP Recon</a:t>
            </a:r>
          </a:p>
        </p:txBody>
      </p:sp>
    </p:spTree>
    <p:extLst>
      <p:ext uri="{BB962C8B-B14F-4D97-AF65-F5344CB8AC3E}">
        <p14:creationId xmlns:p14="http://schemas.microsoft.com/office/powerpoint/2010/main" val="109610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Homework</a:t>
            </a:r>
          </a:p>
        </p:txBody>
      </p:sp>
      <p:sp>
        <p:nvSpPr>
          <p:cNvPr id="3" name="Content Placeholder 2"/>
          <p:cNvSpPr>
            <a:spLocks noGrp="1"/>
          </p:cNvSpPr>
          <p:nvPr>
            <p:ph idx="1"/>
          </p:nvPr>
        </p:nvSpPr>
        <p:spPr>
          <a:xfrm>
            <a:off x="1592893" y="2126065"/>
            <a:ext cx="9006214" cy="3490805"/>
          </a:xfrm>
        </p:spPr>
        <p:txBody>
          <a:bodyPr>
            <a:normAutofit lnSpcReduction="10000"/>
          </a:bodyPr>
          <a:lstStyle/>
          <a:p>
            <a:pPr>
              <a:buFont typeface="Arial" panose="020B0604020202020204" pitchFamily="34" charset="0"/>
              <a:buChar char="•"/>
            </a:pPr>
            <a:r>
              <a:rPr lang="en-US" dirty="0"/>
              <a:t>Read papers #4-6 to understand what I explained in the class on iterative and deep reconstruction</a:t>
            </a:r>
          </a:p>
          <a:p>
            <a:pPr>
              <a:buFont typeface="Arial" panose="020B0604020202020204" pitchFamily="34" charset="0"/>
              <a:buChar char="•"/>
            </a:pPr>
            <a:r>
              <a:rPr lang="en-US" dirty="0"/>
              <a:t>Watch the hands-on3 video, do hands-on 3 assignments, and report your experience in deep denoising and deep reconstruction </a:t>
            </a:r>
            <a:r>
              <a:rPr lang="en-US" b="0" dirty="0"/>
              <a:t>(Network principle, training &amp; testing time, error analysis)</a:t>
            </a:r>
          </a:p>
        </p:txBody>
      </p:sp>
    </p:spTree>
    <p:extLst>
      <p:ext uri="{BB962C8B-B14F-4D97-AF65-F5344CB8AC3E}">
        <p14:creationId xmlns:p14="http://schemas.microsoft.com/office/powerpoint/2010/main" val="338368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0B66D-1BF9-4176-8C1D-3E035780CCA4}"/>
              </a:ext>
            </a:extLst>
          </p:cNvPr>
          <p:cNvPicPr>
            <a:picLocks noChangeAspect="1"/>
          </p:cNvPicPr>
          <p:nvPr/>
        </p:nvPicPr>
        <p:blipFill>
          <a:blip r:embed="rId2"/>
          <a:stretch>
            <a:fillRect/>
          </a:stretch>
        </p:blipFill>
        <p:spPr>
          <a:xfrm>
            <a:off x="0" y="1904004"/>
            <a:ext cx="12192000" cy="3049991"/>
          </a:xfrm>
          <a:prstGeom prst="rect">
            <a:avLst/>
          </a:prstGeom>
        </p:spPr>
      </p:pic>
      <p:sp>
        <p:nvSpPr>
          <p:cNvPr id="4" name="Oval 3">
            <a:extLst>
              <a:ext uri="{FF2B5EF4-FFF2-40B4-BE49-F238E27FC236}">
                <a16:creationId xmlns:a16="http://schemas.microsoft.com/office/drawing/2014/main" id="{4BD76853-62A4-4236-A03A-95E1E318A5C5}"/>
              </a:ext>
            </a:extLst>
          </p:cNvPr>
          <p:cNvSpPr/>
          <p:nvPr/>
        </p:nvSpPr>
        <p:spPr>
          <a:xfrm>
            <a:off x="1098362" y="2341940"/>
            <a:ext cx="476138" cy="47613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04071F5-7ACB-4B3C-8D70-F6FBEC605B33}"/>
              </a:ext>
            </a:extLst>
          </p:cNvPr>
          <p:cNvSpPr/>
          <p:nvPr/>
        </p:nvSpPr>
        <p:spPr>
          <a:xfrm>
            <a:off x="11475990" y="4203204"/>
            <a:ext cx="476138" cy="47613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753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3B2EE-7A5B-4635-AB94-0A3513B492F3}"/>
              </a:ext>
            </a:extLst>
          </p:cNvPr>
          <p:cNvPicPr>
            <a:picLocks noChangeAspect="1"/>
          </p:cNvPicPr>
          <p:nvPr/>
        </p:nvPicPr>
        <p:blipFill>
          <a:blip r:embed="rId2"/>
          <a:stretch>
            <a:fillRect/>
          </a:stretch>
        </p:blipFill>
        <p:spPr>
          <a:xfrm>
            <a:off x="0" y="429189"/>
            <a:ext cx="12192000" cy="5999621"/>
          </a:xfrm>
          <a:prstGeom prst="rect">
            <a:avLst/>
          </a:prstGeom>
        </p:spPr>
      </p:pic>
      <p:sp>
        <p:nvSpPr>
          <p:cNvPr id="4" name="Oval 3">
            <a:extLst>
              <a:ext uri="{FF2B5EF4-FFF2-40B4-BE49-F238E27FC236}">
                <a16:creationId xmlns:a16="http://schemas.microsoft.com/office/drawing/2014/main" id="{B728B8B3-A60B-4508-BF1C-2DA707F77E16}"/>
              </a:ext>
            </a:extLst>
          </p:cNvPr>
          <p:cNvSpPr/>
          <p:nvPr/>
        </p:nvSpPr>
        <p:spPr>
          <a:xfrm>
            <a:off x="4014703" y="680871"/>
            <a:ext cx="476138" cy="47613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77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1D Fourier Slice</a:t>
            </a:r>
          </a:p>
        </p:txBody>
      </p:sp>
      <p:sp>
        <p:nvSpPr>
          <p:cNvPr id="5" name="Oval 4"/>
          <p:cNvSpPr/>
          <p:nvPr/>
        </p:nvSpPr>
        <p:spPr bwMode="auto">
          <a:xfrm>
            <a:off x="7270094" y="3377988"/>
            <a:ext cx="1982459" cy="1982459"/>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defRPr/>
            </a:pPr>
            <a:endParaRPr lang="en-US" sz="1776" b="1" dirty="0" err="1">
              <a:solidFill>
                <a:srgbClr val="FAFD00"/>
              </a:solidFill>
              <a:latin typeface="Arial"/>
              <a:ea typeface="ＭＳ Ｐゴシック"/>
            </a:endParaRPr>
          </a:p>
        </p:txBody>
      </p:sp>
      <p:pic>
        <p:nvPicPr>
          <p:cNvPr id="6" name="Picture 60" descr="C:\AAA\im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85993" y="3356420"/>
            <a:ext cx="2030587" cy="2030587"/>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7" name="Straight Arrow Connector 105"/>
          <p:cNvSpPr>
            <a:spLocks noChangeShapeType="1"/>
          </p:cNvSpPr>
          <p:nvPr/>
        </p:nvSpPr>
        <p:spPr bwMode="auto">
          <a:xfrm flipV="1">
            <a:off x="3549058" y="4366999"/>
            <a:ext cx="2894709"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8" name="Straight Arrow Connector 105"/>
          <p:cNvSpPr>
            <a:spLocks noChangeShapeType="1"/>
          </p:cNvSpPr>
          <p:nvPr/>
        </p:nvSpPr>
        <p:spPr bwMode="auto">
          <a:xfrm flipV="1">
            <a:off x="6814919" y="4366999"/>
            <a:ext cx="2894709"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9" name="Straight Arrow Connector 105"/>
          <p:cNvSpPr>
            <a:spLocks noChangeShapeType="1"/>
          </p:cNvSpPr>
          <p:nvPr/>
        </p:nvSpPr>
        <p:spPr bwMode="auto">
          <a:xfrm rot="16200000" flipV="1">
            <a:off x="3722435" y="4193623"/>
            <a:ext cx="254795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10" name="Straight Arrow Connector 105"/>
          <p:cNvSpPr>
            <a:spLocks noChangeShapeType="1"/>
          </p:cNvSpPr>
          <p:nvPr/>
        </p:nvSpPr>
        <p:spPr bwMode="auto">
          <a:xfrm rot="16200000" flipV="1">
            <a:off x="6720759" y="3965182"/>
            <a:ext cx="308302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graphicFrame>
        <p:nvGraphicFramePr>
          <p:cNvPr id="11" name="对象 28"/>
          <p:cNvGraphicFramePr>
            <a:graphicFrameLocks noChangeAspect="1"/>
          </p:cNvGraphicFramePr>
          <p:nvPr/>
        </p:nvGraphicFramePr>
        <p:xfrm>
          <a:off x="6284841" y="4429047"/>
          <a:ext cx="211520" cy="228441"/>
        </p:xfrm>
        <a:graphic>
          <a:graphicData uri="http://schemas.openxmlformats.org/presentationml/2006/ole">
            <mc:AlternateContent xmlns:mc="http://schemas.openxmlformats.org/markup-compatibility/2006">
              <mc:Choice xmlns:v="urn:schemas-microsoft-com:vml" Requires="v">
                <p:oleObj name="Equation" r:id="rId3" imgW="177480" imgH="190440" progId="Equation.DSMT4">
                  <p:embed/>
                </p:oleObj>
              </mc:Choice>
              <mc:Fallback>
                <p:oleObj name="Equation" r:id="rId3" imgW="177480" imgH="190440" progId="Equation.DSMT4">
                  <p:embed/>
                  <p:pic>
                    <p:nvPicPr>
                      <p:cNvPr id="11" name="对象 28"/>
                      <p:cNvPicPr/>
                      <p:nvPr/>
                    </p:nvPicPr>
                    <p:blipFill>
                      <a:blip r:embed="rId4"/>
                      <a:stretch>
                        <a:fillRect/>
                      </a:stretch>
                    </p:blipFill>
                    <p:spPr>
                      <a:xfrm>
                        <a:off x="6284841" y="4429047"/>
                        <a:ext cx="211520" cy="228441"/>
                      </a:xfrm>
                      <a:prstGeom prst="rect">
                        <a:avLst/>
                      </a:prstGeom>
                    </p:spPr>
                  </p:pic>
                </p:oleObj>
              </mc:Fallback>
            </mc:AlternateContent>
          </a:graphicData>
        </a:graphic>
      </p:graphicFrame>
      <p:graphicFrame>
        <p:nvGraphicFramePr>
          <p:cNvPr id="12" name="对象 28"/>
          <p:cNvGraphicFramePr>
            <a:graphicFrameLocks noChangeAspect="1"/>
          </p:cNvGraphicFramePr>
          <p:nvPr/>
        </p:nvGraphicFramePr>
        <p:xfrm>
          <a:off x="5055208" y="2838420"/>
          <a:ext cx="224211" cy="289077"/>
        </p:xfrm>
        <a:graphic>
          <a:graphicData uri="http://schemas.openxmlformats.org/presentationml/2006/ole">
            <mc:AlternateContent xmlns:mc="http://schemas.openxmlformats.org/markup-compatibility/2006">
              <mc:Choice xmlns:v="urn:schemas-microsoft-com:vml" Requires="v">
                <p:oleObj name="Equation" r:id="rId5" imgW="190440" imgH="241200" progId="Equation.DSMT4">
                  <p:embed/>
                </p:oleObj>
              </mc:Choice>
              <mc:Fallback>
                <p:oleObj name="Equation" r:id="rId5" imgW="190440" imgH="241200" progId="Equation.DSMT4">
                  <p:embed/>
                  <p:pic>
                    <p:nvPicPr>
                      <p:cNvPr id="12" name="对象 28"/>
                      <p:cNvPicPr/>
                      <p:nvPr/>
                    </p:nvPicPr>
                    <p:blipFill>
                      <a:blip r:embed="rId6"/>
                      <a:stretch>
                        <a:fillRect/>
                      </a:stretch>
                    </p:blipFill>
                    <p:spPr>
                      <a:xfrm>
                        <a:off x="5055208" y="2838420"/>
                        <a:ext cx="224211" cy="289077"/>
                      </a:xfrm>
                      <a:prstGeom prst="rect">
                        <a:avLst/>
                      </a:prstGeom>
                    </p:spPr>
                  </p:pic>
                </p:oleObj>
              </mc:Fallback>
            </mc:AlternateContent>
          </a:graphicData>
        </a:graphic>
      </p:graphicFrame>
      <p:graphicFrame>
        <p:nvGraphicFramePr>
          <p:cNvPr id="13" name="对象 28"/>
          <p:cNvGraphicFramePr>
            <a:graphicFrameLocks noChangeAspect="1"/>
          </p:cNvGraphicFramePr>
          <p:nvPr/>
        </p:nvGraphicFramePr>
        <p:xfrm>
          <a:off x="9544639" y="4426197"/>
          <a:ext cx="211520" cy="228441"/>
        </p:xfrm>
        <a:graphic>
          <a:graphicData uri="http://schemas.openxmlformats.org/presentationml/2006/ole">
            <mc:AlternateContent xmlns:mc="http://schemas.openxmlformats.org/markup-compatibility/2006">
              <mc:Choice xmlns:v="urn:schemas-microsoft-com:vml" Requires="v">
                <p:oleObj name="Equation" r:id="rId7" imgW="177480" imgH="190440" progId="Equation.DSMT4">
                  <p:embed/>
                </p:oleObj>
              </mc:Choice>
              <mc:Fallback>
                <p:oleObj name="Equation" r:id="rId7" imgW="177480" imgH="190440" progId="Equation.DSMT4">
                  <p:embed/>
                  <p:pic>
                    <p:nvPicPr>
                      <p:cNvPr id="13" name="对象 28"/>
                      <p:cNvPicPr/>
                      <p:nvPr/>
                    </p:nvPicPr>
                    <p:blipFill>
                      <a:blip r:embed="rId8"/>
                      <a:stretch>
                        <a:fillRect/>
                      </a:stretch>
                    </p:blipFill>
                    <p:spPr>
                      <a:xfrm>
                        <a:off x="9544639" y="4426197"/>
                        <a:ext cx="211520" cy="228441"/>
                      </a:xfrm>
                      <a:prstGeom prst="rect">
                        <a:avLst/>
                      </a:prstGeom>
                    </p:spPr>
                  </p:pic>
                </p:oleObj>
              </mc:Fallback>
            </mc:AlternateContent>
          </a:graphicData>
        </a:graphic>
      </p:graphicFrame>
      <p:graphicFrame>
        <p:nvGraphicFramePr>
          <p:cNvPr id="14" name="对象 28"/>
          <p:cNvGraphicFramePr>
            <a:graphicFrameLocks noChangeAspect="1"/>
          </p:cNvGraphicFramePr>
          <p:nvPr/>
        </p:nvGraphicFramePr>
        <p:xfrm>
          <a:off x="8337991" y="2340646"/>
          <a:ext cx="179087" cy="228441"/>
        </p:xfrm>
        <a:graphic>
          <a:graphicData uri="http://schemas.openxmlformats.org/presentationml/2006/ole">
            <mc:AlternateContent xmlns:mc="http://schemas.openxmlformats.org/markup-compatibility/2006">
              <mc:Choice xmlns:v="urn:schemas-microsoft-com:vml" Requires="v">
                <p:oleObj name="Equation" r:id="rId9" imgW="152280" imgH="190440" progId="Equation.DSMT4">
                  <p:embed/>
                </p:oleObj>
              </mc:Choice>
              <mc:Fallback>
                <p:oleObj name="Equation" r:id="rId9" imgW="152280" imgH="190440" progId="Equation.DSMT4">
                  <p:embed/>
                  <p:pic>
                    <p:nvPicPr>
                      <p:cNvPr id="14" name="对象 28"/>
                      <p:cNvPicPr/>
                      <p:nvPr/>
                    </p:nvPicPr>
                    <p:blipFill>
                      <a:blip r:embed="rId10"/>
                      <a:stretch>
                        <a:fillRect/>
                      </a:stretch>
                    </p:blipFill>
                    <p:spPr>
                      <a:xfrm>
                        <a:off x="8337991" y="2340646"/>
                        <a:ext cx="179087" cy="228441"/>
                      </a:xfrm>
                      <a:prstGeom prst="rect">
                        <a:avLst/>
                      </a:prstGeom>
                    </p:spPr>
                  </p:pic>
                </p:oleObj>
              </mc:Fallback>
            </mc:AlternateContent>
          </a:graphicData>
        </a:graphic>
      </p:graphicFrame>
      <p:graphicFrame>
        <p:nvGraphicFramePr>
          <p:cNvPr id="15" name="对象 28"/>
          <p:cNvGraphicFramePr>
            <a:graphicFrameLocks noChangeAspect="1"/>
          </p:cNvGraphicFramePr>
          <p:nvPr/>
        </p:nvGraphicFramePr>
        <p:xfrm>
          <a:off x="6459823" y="2954899"/>
          <a:ext cx="135372" cy="259464"/>
        </p:xfrm>
        <a:graphic>
          <a:graphicData uri="http://schemas.openxmlformats.org/presentationml/2006/ole">
            <mc:AlternateContent xmlns:mc="http://schemas.openxmlformats.org/markup-compatibility/2006">
              <mc:Choice xmlns:v="urn:schemas-microsoft-com:vml" Requires="v">
                <p:oleObj name="Equation" r:id="rId11" imgW="114120" imgH="215640" progId="Equation.DSMT4">
                  <p:embed/>
                </p:oleObj>
              </mc:Choice>
              <mc:Fallback>
                <p:oleObj name="Equation" r:id="rId11" imgW="114120" imgH="215640" progId="Equation.DSMT4">
                  <p:embed/>
                  <p:pic>
                    <p:nvPicPr>
                      <p:cNvPr id="15" name="对象 28"/>
                      <p:cNvPicPr/>
                      <p:nvPr/>
                    </p:nvPicPr>
                    <p:blipFill>
                      <a:blip r:embed="rId12"/>
                      <a:stretch>
                        <a:fillRect/>
                      </a:stretch>
                    </p:blipFill>
                    <p:spPr>
                      <a:xfrm>
                        <a:off x="6459823" y="2954899"/>
                        <a:ext cx="135372" cy="259464"/>
                      </a:xfrm>
                      <a:prstGeom prst="rect">
                        <a:avLst/>
                      </a:prstGeom>
                    </p:spPr>
                  </p:pic>
                </p:oleObj>
              </mc:Fallback>
            </mc:AlternateContent>
          </a:graphicData>
        </a:graphic>
      </p:graphicFrame>
      <p:sp>
        <p:nvSpPr>
          <p:cNvPr id="16" name="Straight Arrow Connector 105"/>
          <p:cNvSpPr>
            <a:spLocks noChangeShapeType="1"/>
          </p:cNvSpPr>
          <p:nvPr/>
        </p:nvSpPr>
        <p:spPr bwMode="auto">
          <a:xfrm rot="18900000">
            <a:off x="3333459" y="4284649"/>
            <a:ext cx="3492610" cy="20443"/>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17" name="Arc 16"/>
          <p:cNvSpPr/>
          <p:nvPr/>
        </p:nvSpPr>
        <p:spPr bwMode="auto">
          <a:xfrm>
            <a:off x="4981038" y="3664756"/>
            <a:ext cx="1119312" cy="1421656"/>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a:solidFill>
                <a:srgbClr val="000000"/>
              </a:solidFill>
              <a:latin typeface="Arial"/>
            </a:endParaRPr>
          </a:p>
        </p:txBody>
      </p:sp>
      <p:graphicFrame>
        <p:nvGraphicFramePr>
          <p:cNvPr id="18" name="对象 28"/>
          <p:cNvGraphicFramePr>
            <a:graphicFrameLocks noChangeAspect="1"/>
          </p:cNvGraphicFramePr>
          <p:nvPr/>
        </p:nvGraphicFramePr>
        <p:xfrm>
          <a:off x="6087784" y="3856464"/>
          <a:ext cx="210109" cy="290486"/>
        </p:xfrm>
        <a:graphic>
          <a:graphicData uri="http://schemas.openxmlformats.org/presentationml/2006/ole">
            <mc:AlternateContent xmlns:mc="http://schemas.openxmlformats.org/markup-compatibility/2006">
              <mc:Choice xmlns:v="urn:schemas-microsoft-com:vml" Requires="v">
                <p:oleObj name="Equation" r:id="rId13" imgW="177480" imgH="241200" progId="Equation.DSMT4">
                  <p:embed/>
                </p:oleObj>
              </mc:Choice>
              <mc:Fallback>
                <p:oleObj name="Equation" r:id="rId13" imgW="177480" imgH="241200" progId="Equation.DSMT4">
                  <p:embed/>
                  <p:pic>
                    <p:nvPicPr>
                      <p:cNvPr id="18" name="对象 28"/>
                      <p:cNvPicPr/>
                      <p:nvPr/>
                    </p:nvPicPr>
                    <p:blipFill>
                      <a:blip r:embed="rId14"/>
                      <a:stretch>
                        <a:fillRect/>
                      </a:stretch>
                    </p:blipFill>
                    <p:spPr>
                      <a:xfrm>
                        <a:off x="6087784" y="3856464"/>
                        <a:ext cx="210109" cy="290486"/>
                      </a:xfrm>
                      <a:prstGeom prst="rect">
                        <a:avLst/>
                      </a:prstGeom>
                    </p:spPr>
                  </p:pic>
                </p:oleObj>
              </mc:Fallback>
            </mc:AlternateContent>
          </a:graphicData>
        </a:graphic>
      </p:graphicFrame>
      <p:sp>
        <p:nvSpPr>
          <p:cNvPr id="19" name="Pie 18"/>
          <p:cNvSpPr/>
          <p:nvPr/>
        </p:nvSpPr>
        <p:spPr bwMode="auto">
          <a:xfrm rot="8100000">
            <a:off x="7293643" y="3534407"/>
            <a:ext cx="1940350" cy="1676577"/>
          </a:xfrm>
          <a:prstGeom prst="pie">
            <a:avLst>
              <a:gd name="adj1" fmla="val 0"/>
              <a:gd name="adj2" fmla="val 10757782"/>
            </a:avLst>
          </a:prstGeom>
          <a:solidFill>
            <a:srgbClr val="00B050">
              <a:alpha val="50000"/>
            </a:srgbClr>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algn="ctr" defTabSz="812209">
              <a:defRPr/>
            </a:pPr>
            <a:endParaRPr lang="en-US" sz="1776" b="1" dirty="0" err="1">
              <a:solidFill>
                <a:srgbClr val="FAFD00"/>
              </a:solidFill>
              <a:latin typeface="Arial"/>
              <a:ea typeface="ＭＳ Ｐゴシック"/>
            </a:endParaRPr>
          </a:p>
        </p:txBody>
      </p:sp>
      <p:graphicFrame>
        <p:nvGraphicFramePr>
          <p:cNvPr id="20" name="对象 28"/>
          <p:cNvGraphicFramePr>
            <a:graphicFrameLocks noChangeAspect="1"/>
          </p:cNvGraphicFramePr>
          <p:nvPr/>
        </p:nvGraphicFramePr>
        <p:xfrm>
          <a:off x="9544641" y="3057696"/>
          <a:ext cx="255233" cy="289076"/>
        </p:xfrm>
        <a:graphic>
          <a:graphicData uri="http://schemas.openxmlformats.org/presentationml/2006/ole">
            <mc:AlternateContent xmlns:mc="http://schemas.openxmlformats.org/markup-compatibility/2006">
              <mc:Choice xmlns:v="urn:schemas-microsoft-com:vml" Requires="v">
                <p:oleObj name="Equation" r:id="rId15" imgW="215640" imgH="241200" progId="Equation.DSMT4">
                  <p:embed/>
                </p:oleObj>
              </mc:Choice>
              <mc:Fallback>
                <p:oleObj name="Equation" r:id="rId15" imgW="215640" imgH="241200" progId="Equation.DSMT4">
                  <p:embed/>
                  <p:pic>
                    <p:nvPicPr>
                      <p:cNvPr id="20" name="对象 28"/>
                      <p:cNvPicPr/>
                      <p:nvPr/>
                    </p:nvPicPr>
                    <p:blipFill>
                      <a:blip r:embed="rId16"/>
                      <a:stretch>
                        <a:fillRect/>
                      </a:stretch>
                    </p:blipFill>
                    <p:spPr>
                      <a:xfrm>
                        <a:off x="9544641" y="3057696"/>
                        <a:ext cx="255233" cy="289076"/>
                      </a:xfrm>
                      <a:prstGeom prst="rect">
                        <a:avLst/>
                      </a:prstGeom>
                    </p:spPr>
                  </p:pic>
                </p:oleObj>
              </mc:Fallback>
            </mc:AlternateContent>
          </a:graphicData>
        </a:graphic>
      </p:graphicFrame>
      <p:graphicFrame>
        <p:nvGraphicFramePr>
          <p:cNvPr id="21" name="对象 28"/>
          <p:cNvGraphicFramePr>
            <a:graphicFrameLocks noChangeAspect="1"/>
          </p:cNvGraphicFramePr>
          <p:nvPr/>
        </p:nvGraphicFramePr>
        <p:xfrm>
          <a:off x="4250427" y="5696626"/>
          <a:ext cx="896843" cy="365224"/>
        </p:xfrm>
        <a:graphic>
          <a:graphicData uri="http://schemas.openxmlformats.org/presentationml/2006/ole">
            <mc:AlternateContent xmlns:mc="http://schemas.openxmlformats.org/markup-compatibility/2006">
              <mc:Choice xmlns:v="urn:schemas-microsoft-com:vml" Requires="v">
                <p:oleObj name="Equation" r:id="rId17" imgW="761760" imgH="304560" progId="Equation.DSMT4">
                  <p:embed/>
                </p:oleObj>
              </mc:Choice>
              <mc:Fallback>
                <p:oleObj name="Equation" r:id="rId17" imgW="761760" imgH="304560" progId="Equation.DSMT4">
                  <p:embed/>
                  <p:pic>
                    <p:nvPicPr>
                      <p:cNvPr id="21" name="对象 28"/>
                      <p:cNvPicPr/>
                      <p:nvPr/>
                    </p:nvPicPr>
                    <p:blipFill>
                      <a:blip r:embed="rId18"/>
                      <a:stretch>
                        <a:fillRect/>
                      </a:stretch>
                    </p:blipFill>
                    <p:spPr>
                      <a:xfrm>
                        <a:off x="4250427" y="5696626"/>
                        <a:ext cx="896843" cy="365224"/>
                      </a:xfrm>
                      <a:prstGeom prst="rect">
                        <a:avLst/>
                      </a:prstGeom>
                    </p:spPr>
                  </p:pic>
                </p:oleObj>
              </mc:Fallback>
            </mc:AlternateContent>
          </a:graphicData>
        </a:graphic>
      </p:graphicFrame>
      <p:graphicFrame>
        <p:nvGraphicFramePr>
          <p:cNvPr id="22" name="对象 28"/>
          <p:cNvGraphicFramePr>
            <a:graphicFrameLocks noChangeAspect="1"/>
          </p:cNvGraphicFramePr>
          <p:nvPr/>
        </p:nvGraphicFramePr>
        <p:xfrm>
          <a:off x="7491912" y="5696626"/>
          <a:ext cx="2077122" cy="365223"/>
        </p:xfrm>
        <a:graphic>
          <a:graphicData uri="http://schemas.openxmlformats.org/presentationml/2006/ole">
            <mc:AlternateContent xmlns:mc="http://schemas.openxmlformats.org/markup-compatibility/2006">
              <mc:Choice xmlns:v="urn:schemas-microsoft-com:vml" Requires="v">
                <p:oleObj name="Equation" r:id="rId19" imgW="1765080" imgH="304560" progId="Equation.DSMT4">
                  <p:embed/>
                </p:oleObj>
              </mc:Choice>
              <mc:Fallback>
                <p:oleObj name="Equation" r:id="rId19" imgW="1765080" imgH="304560" progId="Equation.DSMT4">
                  <p:embed/>
                  <p:pic>
                    <p:nvPicPr>
                      <p:cNvPr id="22" name="对象 28"/>
                      <p:cNvPicPr/>
                      <p:nvPr/>
                    </p:nvPicPr>
                    <p:blipFill>
                      <a:blip r:embed="rId20"/>
                      <a:stretch>
                        <a:fillRect/>
                      </a:stretch>
                    </p:blipFill>
                    <p:spPr>
                      <a:xfrm>
                        <a:off x="7491912" y="5696626"/>
                        <a:ext cx="2077122" cy="365223"/>
                      </a:xfrm>
                      <a:prstGeom prst="rect">
                        <a:avLst/>
                      </a:prstGeom>
                    </p:spPr>
                  </p:pic>
                </p:oleObj>
              </mc:Fallback>
            </mc:AlternateContent>
          </a:graphicData>
        </a:graphic>
      </p:graphicFrame>
      <p:graphicFrame>
        <p:nvGraphicFramePr>
          <p:cNvPr id="23" name="对象 28"/>
          <p:cNvGraphicFramePr>
            <a:graphicFrameLocks noChangeAspect="1"/>
          </p:cNvGraphicFramePr>
          <p:nvPr/>
        </p:nvGraphicFramePr>
        <p:xfrm>
          <a:off x="3790322" y="2889185"/>
          <a:ext cx="180497" cy="228441"/>
        </p:xfrm>
        <a:graphic>
          <a:graphicData uri="http://schemas.openxmlformats.org/presentationml/2006/ole">
            <mc:AlternateContent xmlns:mc="http://schemas.openxmlformats.org/markup-compatibility/2006">
              <mc:Choice xmlns:v="urn:schemas-microsoft-com:vml" Requires="v">
                <p:oleObj name="Equation" r:id="rId21" imgW="152280" imgH="190440" progId="Equation.DSMT4">
                  <p:embed/>
                </p:oleObj>
              </mc:Choice>
              <mc:Fallback>
                <p:oleObj name="Equation" r:id="rId21" imgW="152280" imgH="190440" progId="Equation.DSMT4">
                  <p:embed/>
                  <p:pic>
                    <p:nvPicPr>
                      <p:cNvPr id="23" name="对象 28"/>
                      <p:cNvPicPr/>
                      <p:nvPr/>
                    </p:nvPicPr>
                    <p:blipFill>
                      <a:blip r:embed="rId22"/>
                      <a:stretch>
                        <a:fillRect/>
                      </a:stretch>
                    </p:blipFill>
                    <p:spPr>
                      <a:xfrm>
                        <a:off x="3790322" y="2889185"/>
                        <a:ext cx="180497" cy="228441"/>
                      </a:xfrm>
                      <a:prstGeom prst="rect">
                        <a:avLst/>
                      </a:prstGeom>
                    </p:spPr>
                  </p:pic>
                </p:oleObj>
              </mc:Fallback>
            </mc:AlternateContent>
          </a:graphicData>
        </a:graphic>
      </p:graphicFrame>
      <p:sp>
        <p:nvSpPr>
          <p:cNvPr id="24" name="Title 1"/>
          <p:cNvSpPr txBox="1">
            <a:spLocks/>
          </p:cNvSpPr>
          <p:nvPr/>
        </p:nvSpPr>
        <p:spPr bwMode="auto">
          <a:xfrm>
            <a:off x="5339347" y="6069981"/>
            <a:ext cx="2022269"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81224" tIns="40611" rIns="81224" bIns="40611"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defTabSz="915680" eaLnBrk="1" hangingPunct="1">
              <a:defRPr/>
            </a:pPr>
            <a:r>
              <a:rPr lang="en-US" sz="1776" b="0" kern="0" dirty="0">
                <a:solidFill>
                  <a:srgbClr val="000000"/>
                </a:solidFill>
                <a:latin typeface="Arial"/>
                <a:ea typeface="ＭＳ Ｐゴシック"/>
              </a:rPr>
              <a:t>2D Fourier Transform</a:t>
            </a:r>
          </a:p>
        </p:txBody>
      </p:sp>
      <p:cxnSp>
        <p:nvCxnSpPr>
          <p:cNvPr id="25" name="Curved Connector 24"/>
          <p:cNvCxnSpPr>
            <a:endCxn id="19" idx="1"/>
          </p:cNvCxnSpPr>
          <p:nvPr/>
        </p:nvCxnSpPr>
        <p:spPr bwMode="auto">
          <a:xfrm>
            <a:off x="4454631" y="2422927"/>
            <a:ext cx="3216427" cy="1357011"/>
          </a:xfrm>
          <a:prstGeom prst="curvedConnector2">
            <a:avLst/>
          </a:prstGeom>
          <a:solidFill>
            <a:schemeClr val="accent1"/>
          </a:solidFill>
          <a:ln w="127000" cap="flat" cmpd="sng" algn="ctr">
            <a:solidFill>
              <a:srgbClr val="00B0F0">
                <a:alpha val="50000"/>
              </a:srgbClr>
            </a:solidFill>
            <a:prstDash val="solid"/>
            <a:round/>
            <a:headEnd type="none" w="med" len="med"/>
            <a:tailEnd type="triangle"/>
          </a:ln>
          <a:effectLst/>
        </p:spPr>
      </p:cxnSp>
      <p:sp>
        <p:nvSpPr>
          <p:cNvPr id="26" name="Arc 25"/>
          <p:cNvSpPr/>
          <p:nvPr/>
        </p:nvSpPr>
        <p:spPr bwMode="auto">
          <a:xfrm>
            <a:off x="8193240" y="3924832"/>
            <a:ext cx="761887" cy="834463"/>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a:solidFill>
                <a:srgbClr val="000000"/>
              </a:solidFill>
              <a:latin typeface="Arial"/>
            </a:endParaRPr>
          </a:p>
        </p:txBody>
      </p:sp>
      <p:graphicFrame>
        <p:nvGraphicFramePr>
          <p:cNvPr id="27" name="对象 28"/>
          <p:cNvGraphicFramePr>
            <a:graphicFrameLocks noChangeAspect="1"/>
          </p:cNvGraphicFramePr>
          <p:nvPr/>
        </p:nvGraphicFramePr>
        <p:xfrm>
          <a:off x="8574749" y="4047734"/>
          <a:ext cx="210109" cy="290486"/>
        </p:xfrm>
        <a:graphic>
          <a:graphicData uri="http://schemas.openxmlformats.org/presentationml/2006/ole">
            <mc:AlternateContent xmlns:mc="http://schemas.openxmlformats.org/markup-compatibility/2006">
              <mc:Choice xmlns:v="urn:schemas-microsoft-com:vml" Requires="v">
                <p:oleObj name="Equation" r:id="rId23" imgW="177480" imgH="241200" progId="Equation.DSMT4">
                  <p:embed/>
                </p:oleObj>
              </mc:Choice>
              <mc:Fallback>
                <p:oleObj name="Equation" r:id="rId23" imgW="177480" imgH="241200" progId="Equation.DSMT4">
                  <p:embed/>
                  <p:pic>
                    <p:nvPicPr>
                      <p:cNvPr id="27" name="对象 28"/>
                      <p:cNvPicPr/>
                      <p:nvPr/>
                    </p:nvPicPr>
                    <p:blipFill>
                      <a:blip r:embed="rId14"/>
                      <a:stretch>
                        <a:fillRect/>
                      </a:stretch>
                    </p:blipFill>
                    <p:spPr>
                      <a:xfrm>
                        <a:off x="8574749" y="4047734"/>
                        <a:ext cx="210109" cy="290486"/>
                      </a:xfrm>
                      <a:prstGeom prst="rect">
                        <a:avLst/>
                      </a:prstGeom>
                    </p:spPr>
                  </p:pic>
                </p:oleObj>
              </mc:Fallback>
            </mc:AlternateContent>
          </a:graphicData>
        </a:graphic>
      </p:graphicFrame>
      <p:cxnSp>
        <p:nvCxnSpPr>
          <p:cNvPr id="28" name="Straight Connector 27"/>
          <p:cNvCxnSpPr/>
          <p:nvPr/>
        </p:nvCxnSpPr>
        <p:spPr bwMode="auto">
          <a:xfrm>
            <a:off x="5279418" y="5879236"/>
            <a:ext cx="2110964" cy="0"/>
          </a:xfrm>
          <a:prstGeom prst="line">
            <a:avLst/>
          </a:prstGeom>
          <a:solidFill>
            <a:schemeClr val="accent1"/>
          </a:solidFill>
          <a:ln w="127000" cap="flat" cmpd="sng" algn="ctr">
            <a:solidFill>
              <a:srgbClr val="00B0F0">
                <a:alpha val="50000"/>
              </a:srgbClr>
            </a:solidFill>
            <a:prstDash val="solid"/>
            <a:round/>
            <a:headEnd type="triangle" w="med" len="med"/>
            <a:tailEnd type="triangle" w="med" len="med"/>
          </a:ln>
          <a:effectLst/>
        </p:spPr>
      </p:cxnSp>
      <p:sp>
        <p:nvSpPr>
          <p:cNvPr id="29" name="Title 1"/>
          <p:cNvSpPr txBox="1">
            <a:spLocks/>
          </p:cNvSpPr>
          <p:nvPr/>
        </p:nvSpPr>
        <p:spPr bwMode="auto">
          <a:xfrm>
            <a:off x="5922635" y="2244747"/>
            <a:ext cx="2179326"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567" tIns="45784" rIns="91567" bIns="45784" numCol="1" anchor="ctr" anchorCtr="0" compatLnSpc="1">
            <a:prstTxWarp prst="textNoShape">
              <a:avLst/>
            </a:prstTxWarp>
          </a:bodyPr>
          <a:lstStyle>
            <a:lvl1pPr algn="ctr" rtl="0" fontAlgn="base">
              <a:spcBef>
                <a:spcPct val="0"/>
              </a:spcBef>
              <a:spcAft>
                <a:spcPct val="0"/>
              </a:spcAft>
              <a:defRPr sz="3548" b="1">
                <a:solidFill>
                  <a:schemeClr val="tx1"/>
                </a:solidFill>
                <a:latin typeface="+mj-lt"/>
                <a:ea typeface="+mj-ea"/>
                <a:cs typeface="+mj-cs"/>
              </a:defRPr>
            </a:lvl1pPr>
            <a:lvl2pPr algn="l" rtl="0" fontAlgn="base">
              <a:spcBef>
                <a:spcPct val="0"/>
              </a:spcBef>
              <a:spcAft>
                <a:spcPct val="0"/>
              </a:spcAft>
              <a:defRPr sz="3903">
                <a:solidFill>
                  <a:srgbClr val="691638"/>
                </a:solidFill>
                <a:latin typeface="Arial" charset="0"/>
                <a:ea typeface="ＭＳ Ｐゴシック" pitchFamily="116" charset="-128"/>
              </a:defRPr>
            </a:lvl2pPr>
            <a:lvl3pPr algn="l" rtl="0" fontAlgn="base">
              <a:spcBef>
                <a:spcPct val="0"/>
              </a:spcBef>
              <a:spcAft>
                <a:spcPct val="0"/>
              </a:spcAft>
              <a:defRPr sz="3903">
                <a:solidFill>
                  <a:srgbClr val="691638"/>
                </a:solidFill>
                <a:latin typeface="Arial" charset="0"/>
                <a:ea typeface="ＭＳ Ｐゴシック" pitchFamily="116" charset="-128"/>
              </a:defRPr>
            </a:lvl3pPr>
            <a:lvl4pPr algn="l" rtl="0" fontAlgn="base">
              <a:spcBef>
                <a:spcPct val="0"/>
              </a:spcBef>
              <a:spcAft>
                <a:spcPct val="0"/>
              </a:spcAft>
              <a:defRPr sz="3903">
                <a:solidFill>
                  <a:srgbClr val="691638"/>
                </a:solidFill>
                <a:latin typeface="Arial" charset="0"/>
                <a:ea typeface="ＭＳ Ｐゴシック" pitchFamily="116" charset="-128"/>
              </a:defRPr>
            </a:lvl4pPr>
            <a:lvl5pPr algn="l" rtl="0" fontAlgn="base">
              <a:spcBef>
                <a:spcPct val="0"/>
              </a:spcBef>
              <a:spcAft>
                <a:spcPct val="0"/>
              </a:spcAft>
              <a:defRPr sz="3903">
                <a:solidFill>
                  <a:srgbClr val="691638"/>
                </a:solidFill>
                <a:latin typeface="Arial" charset="0"/>
                <a:ea typeface="ＭＳ Ｐゴシック" pitchFamily="116" charset="-128"/>
              </a:defRPr>
            </a:lvl5pPr>
            <a:lvl6pPr marL="405536" algn="l" rtl="0" fontAlgn="base">
              <a:spcBef>
                <a:spcPct val="0"/>
              </a:spcBef>
              <a:spcAft>
                <a:spcPct val="0"/>
              </a:spcAft>
              <a:defRPr sz="3903">
                <a:solidFill>
                  <a:srgbClr val="691638"/>
                </a:solidFill>
                <a:latin typeface="Arial" charset="0"/>
                <a:ea typeface="ＭＳ Ｐゴシック" pitchFamily="116" charset="-128"/>
              </a:defRPr>
            </a:lvl6pPr>
            <a:lvl7pPr marL="811073" algn="l" rtl="0" fontAlgn="base">
              <a:spcBef>
                <a:spcPct val="0"/>
              </a:spcBef>
              <a:spcAft>
                <a:spcPct val="0"/>
              </a:spcAft>
              <a:defRPr sz="3903">
                <a:solidFill>
                  <a:srgbClr val="691638"/>
                </a:solidFill>
                <a:latin typeface="Arial" charset="0"/>
                <a:ea typeface="ＭＳ Ｐゴシック" pitchFamily="116" charset="-128"/>
              </a:defRPr>
            </a:lvl7pPr>
            <a:lvl8pPr marL="1216609" algn="l" rtl="0" fontAlgn="base">
              <a:spcBef>
                <a:spcPct val="0"/>
              </a:spcBef>
              <a:spcAft>
                <a:spcPct val="0"/>
              </a:spcAft>
              <a:defRPr sz="3903">
                <a:solidFill>
                  <a:srgbClr val="691638"/>
                </a:solidFill>
                <a:latin typeface="Arial" charset="0"/>
                <a:ea typeface="ＭＳ Ｐゴシック" pitchFamily="116" charset="-128"/>
              </a:defRPr>
            </a:lvl8pPr>
            <a:lvl9pPr marL="1622146" algn="l" rtl="0" fontAlgn="base">
              <a:spcBef>
                <a:spcPct val="0"/>
              </a:spcBef>
              <a:spcAft>
                <a:spcPct val="0"/>
              </a:spcAft>
              <a:defRPr sz="3903">
                <a:solidFill>
                  <a:srgbClr val="691638"/>
                </a:solidFill>
                <a:latin typeface="Arial" charset="0"/>
                <a:ea typeface="ＭＳ Ｐゴシック" pitchFamily="116" charset="-128"/>
              </a:defRPr>
            </a:lvl9pPr>
          </a:lstStyle>
          <a:p>
            <a:pPr defTabSz="915680" eaLnBrk="1" hangingPunct="1">
              <a:defRPr/>
            </a:pPr>
            <a:r>
              <a:rPr lang="en-US" sz="1776" b="0" kern="0">
                <a:solidFill>
                  <a:srgbClr val="000000"/>
                </a:solidFill>
                <a:latin typeface="Arial"/>
                <a:ea typeface="ＭＳ Ｐゴシック"/>
              </a:rPr>
              <a:t>1D Fourier Transform</a:t>
            </a:r>
            <a:endParaRPr lang="en-US" sz="1776" b="0" kern="0" dirty="0">
              <a:solidFill>
                <a:srgbClr val="000000"/>
              </a:solidFill>
              <a:latin typeface="Arial"/>
              <a:ea typeface="ＭＳ Ｐゴシック"/>
            </a:endParaRPr>
          </a:p>
        </p:txBody>
      </p:sp>
      <p:sp>
        <p:nvSpPr>
          <p:cNvPr id="30" name="Straight Arrow Connector 105"/>
          <p:cNvSpPr>
            <a:spLocks noChangeShapeType="1"/>
          </p:cNvSpPr>
          <p:nvPr/>
        </p:nvSpPr>
        <p:spPr bwMode="auto">
          <a:xfrm rot="13500000" flipV="1">
            <a:off x="3220881" y="4340734"/>
            <a:ext cx="3502598"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graphicFrame>
        <p:nvGraphicFramePr>
          <p:cNvPr id="31" name="对象 28"/>
          <p:cNvGraphicFramePr>
            <a:graphicFrameLocks noChangeAspect="1"/>
          </p:cNvGraphicFramePr>
          <p:nvPr/>
        </p:nvGraphicFramePr>
        <p:xfrm>
          <a:off x="2959287" y="2042554"/>
          <a:ext cx="826336" cy="366634"/>
        </p:xfrm>
        <a:graphic>
          <a:graphicData uri="http://schemas.openxmlformats.org/presentationml/2006/ole">
            <mc:AlternateContent xmlns:mc="http://schemas.openxmlformats.org/markup-compatibility/2006">
              <mc:Choice xmlns:v="urn:schemas-microsoft-com:vml" Requires="v">
                <p:oleObj name="Equation" r:id="rId24" imgW="698400" imgH="304560" progId="Equation.DSMT4">
                  <p:embed/>
                </p:oleObj>
              </mc:Choice>
              <mc:Fallback>
                <p:oleObj name="Equation" r:id="rId24" imgW="698400" imgH="304560" progId="Equation.DSMT4">
                  <p:embed/>
                  <p:pic>
                    <p:nvPicPr>
                      <p:cNvPr id="31" name="对象 28"/>
                      <p:cNvPicPr/>
                      <p:nvPr/>
                    </p:nvPicPr>
                    <p:blipFill>
                      <a:blip r:embed="rId25"/>
                      <a:stretch>
                        <a:fillRect/>
                      </a:stretch>
                    </p:blipFill>
                    <p:spPr>
                      <a:xfrm>
                        <a:off x="2959287" y="2042554"/>
                        <a:ext cx="826336" cy="366634"/>
                      </a:xfrm>
                      <a:prstGeom prst="rect">
                        <a:avLst/>
                      </a:prstGeom>
                    </p:spPr>
                  </p:pic>
                </p:oleObj>
              </mc:Fallback>
            </mc:AlternateContent>
          </a:graphicData>
        </a:graphic>
      </p:graphicFrame>
      <p:sp>
        <p:nvSpPr>
          <p:cNvPr id="32" name="Title 1"/>
          <p:cNvSpPr txBox="1">
            <a:spLocks/>
          </p:cNvSpPr>
          <p:nvPr/>
        </p:nvSpPr>
        <p:spPr bwMode="auto">
          <a:xfrm>
            <a:off x="3042633" y="4402157"/>
            <a:ext cx="869053" cy="34945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81224" tIns="40611" rIns="81224" bIns="40611"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defTabSz="915680" eaLnBrk="1" hangingPunct="1">
              <a:defRPr/>
            </a:pPr>
            <a:r>
              <a:rPr lang="en-US" sz="1776" b="0" kern="0" dirty="0">
                <a:solidFill>
                  <a:srgbClr val="000000"/>
                </a:solidFill>
                <a:latin typeface="Arial"/>
                <a:ea typeface="ＭＳ Ｐゴシック"/>
              </a:rPr>
              <a:t>X-rays</a:t>
            </a:r>
          </a:p>
        </p:txBody>
      </p:sp>
      <p:sp>
        <p:nvSpPr>
          <p:cNvPr id="33" name="Freeform 32"/>
          <p:cNvSpPr/>
          <p:nvPr/>
        </p:nvSpPr>
        <p:spPr bwMode="auto">
          <a:xfrm flipH="1">
            <a:off x="3092388" y="2470115"/>
            <a:ext cx="1516203" cy="1542486"/>
          </a:xfrm>
          <a:custGeom>
            <a:avLst/>
            <a:gdLst>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24038 w 2185988"/>
              <a:gd name="connsiteY11" fmla="*/ 504825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2009775 w 2185988"/>
              <a:gd name="connsiteY12" fmla="*/ 590550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85950 w 2185988"/>
              <a:gd name="connsiteY11" fmla="*/ 34766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914525 w 2185988"/>
              <a:gd name="connsiteY11" fmla="*/ 29051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914525 w 2224088"/>
              <a:gd name="connsiteY11" fmla="*/ 290512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024063 w 2224088"/>
              <a:gd name="connsiteY15" fmla="*/ 781050 h 2171700"/>
              <a:gd name="connsiteX16" fmla="*/ 2085975 w 2224088"/>
              <a:gd name="connsiteY16" fmla="*/ 952500 h 2171700"/>
              <a:gd name="connsiteX17" fmla="*/ 2152650 w 2224088"/>
              <a:gd name="connsiteY17" fmla="*/ 1152525 h 2171700"/>
              <a:gd name="connsiteX18" fmla="*/ 2185988 w 2224088"/>
              <a:gd name="connsiteY18" fmla="*/ 1428750 h 2171700"/>
              <a:gd name="connsiteX19" fmla="*/ 2171700 w 2224088"/>
              <a:gd name="connsiteY19" fmla="*/ 1609725 h 2171700"/>
              <a:gd name="connsiteX20" fmla="*/ 2124075 w 2224088"/>
              <a:gd name="connsiteY20" fmla="*/ 1804987 h 2171700"/>
              <a:gd name="connsiteX21" fmla="*/ 2038350 w 2224088"/>
              <a:gd name="connsiteY21" fmla="*/ 1981200 h 2171700"/>
              <a:gd name="connsiteX22" fmla="*/ 1957388 w 2224088"/>
              <a:gd name="connsiteY22" fmla="*/ 2100262 h 2171700"/>
              <a:gd name="connsiteX23" fmla="*/ 1895475 w 2224088"/>
              <a:gd name="connsiteY23"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128838 w 2224088"/>
              <a:gd name="connsiteY15" fmla="*/ 671512 h 2171700"/>
              <a:gd name="connsiteX16" fmla="*/ 2024063 w 2224088"/>
              <a:gd name="connsiteY16" fmla="*/ 781050 h 2171700"/>
              <a:gd name="connsiteX17" fmla="*/ 2085975 w 2224088"/>
              <a:gd name="connsiteY17" fmla="*/ 952500 h 2171700"/>
              <a:gd name="connsiteX18" fmla="*/ 2152650 w 2224088"/>
              <a:gd name="connsiteY18" fmla="*/ 1152525 h 2171700"/>
              <a:gd name="connsiteX19" fmla="*/ 2185988 w 2224088"/>
              <a:gd name="connsiteY19" fmla="*/ 1428750 h 2171700"/>
              <a:gd name="connsiteX20" fmla="*/ 2171700 w 2224088"/>
              <a:gd name="connsiteY20" fmla="*/ 1609725 h 2171700"/>
              <a:gd name="connsiteX21" fmla="*/ 2124075 w 2224088"/>
              <a:gd name="connsiteY21" fmla="*/ 1804987 h 2171700"/>
              <a:gd name="connsiteX22" fmla="*/ 2038350 w 2224088"/>
              <a:gd name="connsiteY22" fmla="*/ 1981200 h 2171700"/>
              <a:gd name="connsiteX23" fmla="*/ 1957388 w 2224088"/>
              <a:gd name="connsiteY23" fmla="*/ 2100262 h 2171700"/>
              <a:gd name="connsiteX24" fmla="*/ 1895475 w 22240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128838 w 2185988"/>
              <a:gd name="connsiteY15" fmla="*/ 671512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76463 w 2185988"/>
              <a:gd name="connsiteY18" fmla="*/ 1214437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262286"/>
              <a:gd name="connsiteX1" fmla="*/ 157163 w 2185988"/>
              <a:gd name="connsiteY1" fmla="*/ 185737 h 2262286"/>
              <a:gd name="connsiteX2" fmla="*/ 333375 w 2185988"/>
              <a:gd name="connsiteY2" fmla="*/ 95250 h 2262286"/>
              <a:gd name="connsiteX3" fmla="*/ 495300 w 2185988"/>
              <a:gd name="connsiteY3" fmla="*/ 33337 h 2262286"/>
              <a:gd name="connsiteX4" fmla="*/ 690563 w 2185988"/>
              <a:gd name="connsiteY4" fmla="*/ 0 h 2262286"/>
              <a:gd name="connsiteX5" fmla="*/ 871538 w 2185988"/>
              <a:gd name="connsiteY5" fmla="*/ 4762 h 2262286"/>
              <a:gd name="connsiteX6" fmla="*/ 1066800 w 2185988"/>
              <a:gd name="connsiteY6" fmla="*/ 28575 h 2262286"/>
              <a:gd name="connsiteX7" fmla="*/ 1276350 w 2185988"/>
              <a:gd name="connsiteY7" fmla="*/ 104775 h 2262286"/>
              <a:gd name="connsiteX8" fmla="*/ 1428750 w 2185988"/>
              <a:gd name="connsiteY8" fmla="*/ 171450 h 2262286"/>
              <a:gd name="connsiteX9" fmla="*/ 1571625 w 2185988"/>
              <a:gd name="connsiteY9" fmla="*/ 266700 h 2262286"/>
              <a:gd name="connsiteX10" fmla="*/ 1704975 w 2185988"/>
              <a:gd name="connsiteY10" fmla="*/ 385762 h 2262286"/>
              <a:gd name="connsiteX11" fmla="*/ 1809750 w 2185988"/>
              <a:gd name="connsiteY11" fmla="*/ 328613 h 2262286"/>
              <a:gd name="connsiteX12" fmla="*/ 1976439 w 2185988"/>
              <a:gd name="connsiteY12" fmla="*/ 300038 h 2262286"/>
              <a:gd name="connsiteX13" fmla="*/ 2128838 w 2185988"/>
              <a:gd name="connsiteY13" fmla="*/ 452437 h 2262286"/>
              <a:gd name="connsiteX14" fmla="*/ 2138363 w 2185988"/>
              <a:gd name="connsiteY14" fmla="*/ 576262 h 2262286"/>
              <a:gd name="connsiteX15" fmla="*/ 2095501 w 2185988"/>
              <a:gd name="connsiteY15" fmla="*/ 681037 h 2262286"/>
              <a:gd name="connsiteX16" fmla="*/ 2024063 w 2185988"/>
              <a:gd name="connsiteY16" fmla="*/ 781050 h 2262286"/>
              <a:gd name="connsiteX17" fmla="*/ 2105025 w 2185988"/>
              <a:gd name="connsiteY17" fmla="*/ 962025 h 2262286"/>
              <a:gd name="connsiteX18" fmla="*/ 2176463 w 2185988"/>
              <a:gd name="connsiteY18" fmla="*/ 1214437 h 2262286"/>
              <a:gd name="connsiteX19" fmla="*/ 2185988 w 2185988"/>
              <a:gd name="connsiteY19" fmla="*/ 1428750 h 2262286"/>
              <a:gd name="connsiteX20" fmla="*/ 2171700 w 2185988"/>
              <a:gd name="connsiteY20" fmla="*/ 1609725 h 2262286"/>
              <a:gd name="connsiteX21" fmla="*/ 2124075 w 2185988"/>
              <a:gd name="connsiteY21" fmla="*/ 1804987 h 2262286"/>
              <a:gd name="connsiteX22" fmla="*/ 2038350 w 2185988"/>
              <a:gd name="connsiteY22" fmla="*/ 1981200 h 2262286"/>
              <a:gd name="connsiteX23" fmla="*/ 1957388 w 2185988"/>
              <a:gd name="connsiteY23" fmla="*/ 2100262 h 2262286"/>
              <a:gd name="connsiteX24" fmla="*/ 1833006 w 2185988"/>
              <a:gd name="connsiteY24" fmla="*/ 2262286 h 2262286"/>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571625 w 2185988"/>
              <a:gd name="connsiteY9" fmla="*/ 266700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1987499 w 2185988"/>
              <a:gd name="connsiteY16" fmla="*/ 756368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80382 w 2185988"/>
              <a:gd name="connsiteY11" fmla="*/ 75626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26471 w 2185988"/>
              <a:gd name="connsiteY9" fmla="*/ 69247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7691 w 2185988"/>
              <a:gd name="connsiteY15" fmla="*/ 65018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45777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832949 w 2185988"/>
              <a:gd name="connsiteY10" fmla="*/ 15537 h 2206753"/>
              <a:gd name="connsiteX11" fmla="*/ 1998663 w 2185988"/>
              <a:gd name="connsiteY11" fmla="*/ 44774 h 2206753"/>
              <a:gd name="connsiteX12" fmla="*/ 2104411 w 2185988"/>
              <a:gd name="connsiteY12" fmla="*/ 145777 h 2206753"/>
              <a:gd name="connsiteX13" fmla="*/ 2177590 w 2185988"/>
              <a:gd name="connsiteY13" fmla="*/ 335200 h 2206753"/>
              <a:gd name="connsiteX14" fmla="*/ 2168833 w 2185988"/>
              <a:gd name="connsiteY14" fmla="*/ 489877 h 2206753"/>
              <a:gd name="connsiteX15" fmla="*/ 2095503 w 2185988"/>
              <a:gd name="connsiteY15" fmla="*/ 625503 h 2206753"/>
              <a:gd name="connsiteX16" fmla="*/ 2005780 w 2185988"/>
              <a:gd name="connsiteY16" fmla="*/ 737857 h 2206753"/>
              <a:gd name="connsiteX17" fmla="*/ 2105025 w 2185988"/>
              <a:gd name="connsiteY17" fmla="*/ 962025 h 2206753"/>
              <a:gd name="connsiteX18" fmla="*/ 2176463 w 2185988"/>
              <a:gd name="connsiteY18" fmla="*/ 1214437 h 2206753"/>
              <a:gd name="connsiteX19" fmla="*/ 2185988 w 2185988"/>
              <a:gd name="connsiteY19" fmla="*/ 1428750 h 2206753"/>
              <a:gd name="connsiteX20" fmla="*/ 2171700 w 2185988"/>
              <a:gd name="connsiteY20" fmla="*/ 1609725 h 2206753"/>
              <a:gd name="connsiteX21" fmla="*/ 2124075 w 2185988"/>
              <a:gd name="connsiteY21" fmla="*/ 1804987 h 2206753"/>
              <a:gd name="connsiteX22" fmla="*/ 2038350 w 2185988"/>
              <a:gd name="connsiteY22" fmla="*/ 1981200 h 2206753"/>
              <a:gd name="connsiteX23" fmla="*/ 1957388 w 2185988"/>
              <a:gd name="connsiteY23" fmla="*/ 2100262 h 2206753"/>
              <a:gd name="connsiteX24" fmla="*/ 1881757 w 2185988"/>
              <a:gd name="connsiteY24"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725998 w 2185988"/>
              <a:gd name="connsiteY10" fmla="*/ 16732 h 2206753"/>
              <a:gd name="connsiteX11" fmla="*/ 1832949 w 2185988"/>
              <a:gd name="connsiteY11" fmla="*/ 15537 h 2206753"/>
              <a:gd name="connsiteX12" fmla="*/ 1998663 w 2185988"/>
              <a:gd name="connsiteY12" fmla="*/ 44774 h 2206753"/>
              <a:gd name="connsiteX13" fmla="*/ 2104411 w 2185988"/>
              <a:gd name="connsiteY13" fmla="*/ 145777 h 2206753"/>
              <a:gd name="connsiteX14" fmla="*/ 2177590 w 2185988"/>
              <a:gd name="connsiteY14" fmla="*/ 335200 h 2206753"/>
              <a:gd name="connsiteX15" fmla="*/ 2168833 w 2185988"/>
              <a:gd name="connsiteY15" fmla="*/ 489877 h 2206753"/>
              <a:gd name="connsiteX16" fmla="*/ 2095503 w 2185988"/>
              <a:gd name="connsiteY16" fmla="*/ 625503 h 2206753"/>
              <a:gd name="connsiteX17" fmla="*/ 2005780 w 2185988"/>
              <a:gd name="connsiteY17" fmla="*/ 737857 h 2206753"/>
              <a:gd name="connsiteX18" fmla="*/ 2105025 w 2185988"/>
              <a:gd name="connsiteY18" fmla="*/ 962025 h 2206753"/>
              <a:gd name="connsiteX19" fmla="*/ 2176463 w 2185988"/>
              <a:gd name="connsiteY19" fmla="*/ 1214437 h 2206753"/>
              <a:gd name="connsiteX20" fmla="*/ 2185988 w 2185988"/>
              <a:gd name="connsiteY20" fmla="*/ 1428750 h 2206753"/>
              <a:gd name="connsiteX21" fmla="*/ 2171700 w 2185988"/>
              <a:gd name="connsiteY21" fmla="*/ 1609725 h 2206753"/>
              <a:gd name="connsiteX22" fmla="*/ 2124075 w 2185988"/>
              <a:gd name="connsiteY22" fmla="*/ 1804987 h 2206753"/>
              <a:gd name="connsiteX23" fmla="*/ 2038350 w 2185988"/>
              <a:gd name="connsiteY23" fmla="*/ 1981200 h 2206753"/>
              <a:gd name="connsiteX24" fmla="*/ 1957388 w 2185988"/>
              <a:gd name="connsiteY24" fmla="*/ 2100262 h 2206753"/>
              <a:gd name="connsiteX25" fmla="*/ 1881757 w 2185988"/>
              <a:gd name="connsiteY25"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98663 w 2185988"/>
              <a:gd name="connsiteY13" fmla="*/ 44774 h 2206753"/>
              <a:gd name="connsiteX14" fmla="*/ 2104411 w 2185988"/>
              <a:gd name="connsiteY14" fmla="*/ 145777 h 2206753"/>
              <a:gd name="connsiteX15" fmla="*/ 2177590 w 2185988"/>
              <a:gd name="connsiteY15" fmla="*/ 335200 h 2206753"/>
              <a:gd name="connsiteX16" fmla="*/ 2168833 w 2185988"/>
              <a:gd name="connsiteY16" fmla="*/ 489877 h 2206753"/>
              <a:gd name="connsiteX17" fmla="*/ 2095503 w 2185988"/>
              <a:gd name="connsiteY17" fmla="*/ 625503 h 2206753"/>
              <a:gd name="connsiteX18" fmla="*/ 2005780 w 2185988"/>
              <a:gd name="connsiteY18" fmla="*/ 737857 h 2206753"/>
              <a:gd name="connsiteX19" fmla="*/ 2105025 w 2185988"/>
              <a:gd name="connsiteY19" fmla="*/ 962025 h 2206753"/>
              <a:gd name="connsiteX20" fmla="*/ 2176463 w 2185988"/>
              <a:gd name="connsiteY20" fmla="*/ 1214437 h 2206753"/>
              <a:gd name="connsiteX21" fmla="*/ 2185988 w 2185988"/>
              <a:gd name="connsiteY21" fmla="*/ 1428750 h 2206753"/>
              <a:gd name="connsiteX22" fmla="*/ 2171700 w 2185988"/>
              <a:gd name="connsiteY22" fmla="*/ 1609725 h 2206753"/>
              <a:gd name="connsiteX23" fmla="*/ 2124075 w 2185988"/>
              <a:gd name="connsiteY23" fmla="*/ 1804987 h 2206753"/>
              <a:gd name="connsiteX24" fmla="*/ 2038350 w 2185988"/>
              <a:gd name="connsiteY24" fmla="*/ 1981200 h 2206753"/>
              <a:gd name="connsiteX25" fmla="*/ 1957388 w 2185988"/>
              <a:gd name="connsiteY25" fmla="*/ 2100262 h 2206753"/>
              <a:gd name="connsiteX26" fmla="*/ 1881757 w 2185988"/>
              <a:gd name="connsiteY26"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104411 w 2185988"/>
              <a:gd name="connsiteY15" fmla="*/ 145777 h 2206753"/>
              <a:gd name="connsiteX16" fmla="*/ 2177590 w 2185988"/>
              <a:gd name="connsiteY16" fmla="*/ 335200 h 2206753"/>
              <a:gd name="connsiteX17" fmla="*/ 2168833 w 2185988"/>
              <a:gd name="connsiteY17" fmla="*/ 489877 h 2206753"/>
              <a:gd name="connsiteX18" fmla="*/ 2095503 w 2185988"/>
              <a:gd name="connsiteY18" fmla="*/ 625503 h 2206753"/>
              <a:gd name="connsiteX19" fmla="*/ 2005780 w 2185988"/>
              <a:gd name="connsiteY19" fmla="*/ 737857 h 2206753"/>
              <a:gd name="connsiteX20" fmla="*/ 2105025 w 2185988"/>
              <a:gd name="connsiteY20" fmla="*/ 962025 h 2206753"/>
              <a:gd name="connsiteX21" fmla="*/ 2176463 w 2185988"/>
              <a:gd name="connsiteY21" fmla="*/ 1214437 h 2206753"/>
              <a:gd name="connsiteX22" fmla="*/ 2185988 w 2185988"/>
              <a:gd name="connsiteY22" fmla="*/ 1428750 h 2206753"/>
              <a:gd name="connsiteX23" fmla="*/ 2171700 w 2185988"/>
              <a:gd name="connsiteY23" fmla="*/ 1609725 h 2206753"/>
              <a:gd name="connsiteX24" fmla="*/ 2124075 w 2185988"/>
              <a:gd name="connsiteY24" fmla="*/ 1804987 h 2206753"/>
              <a:gd name="connsiteX25" fmla="*/ 2038350 w 2185988"/>
              <a:gd name="connsiteY25" fmla="*/ 1981200 h 2206753"/>
              <a:gd name="connsiteX26" fmla="*/ 1957388 w 2185988"/>
              <a:gd name="connsiteY26" fmla="*/ 2100262 h 2206753"/>
              <a:gd name="connsiteX27" fmla="*/ 1881757 w 2185988"/>
              <a:gd name="connsiteY27"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77590 w 2185988"/>
              <a:gd name="connsiteY17" fmla="*/ 335200 h 2206753"/>
              <a:gd name="connsiteX18" fmla="*/ 2168833 w 2185988"/>
              <a:gd name="connsiteY18" fmla="*/ 489877 h 2206753"/>
              <a:gd name="connsiteX19" fmla="*/ 2095503 w 2185988"/>
              <a:gd name="connsiteY19" fmla="*/ 625503 h 2206753"/>
              <a:gd name="connsiteX20" fmla="*/ 2005780 w 2185988"/>
              <a:gd name="connsiteY20" fmla="*/ 737857 h 2206753"/>
              <a:gd name="connsiteX21" fmla="*/ 2105025 w 2185988"/>
              <a:gd name="connsiteY21" fmla="*/ 962025 h 2206753"/>
              <a:gd name="connsiteX22" fmla="*/ 2176463 w 2185988"/>
              <a:gd name="connsiteY22" fmla="*/ 1214437 h 2206753"/>
              <a:gd name="connsiteX23" fmla="*/ 2185988 w 2185988"/>
              <a:gd name="connsiteY23" fmla="*/ 1428750 h 2206753"/>
              <a:gd name="connsiteX24" fmla="*/ 2171700 w 2185988"/>
              <a:gd name="connsiteY24" fmla="*/ 1609725 h 2206753"/>
              <a:gd name="connsiteX25" fmla="*/ 2124075 w 2185988"/>
              <a:gd name="connsiteY25" fmla="*/ 1804987 h 2206753"/>
              <a:gd name="connsiteX26" fmla="*/ 2038350 w 2185988"/>
              <a:gd name="connsiteY26" fmla="*/ 1981200 h 2206753"/>
              <a:gd name="connsiteX27" fmla="*/ 1957388 w 2185988"/>
              <a:gd name="connsiteY27" fmla="*/ 2100262 h 2206753"/>
              <a:gd name="connsiteX28" fmla="*/ 1881757 w 2185988"/>
              <a:gd name="connsiteY28"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68833 w 2185988"/>
              <a:gd name="connsiteY19" fmla="*/ 489877 h 2206753"/>
              <a:gd name="connsiteX20" fmla="*/ 2095503 w 2185988"/>
              <a:gd name="connsiteY20" fmla="*/ 625503 h 2206753"/>
              <a:gd name="connsiteX21" fmla="*/ 2005780 w 2185988"/>
              <a:gd name="connsiteY21" fmla="*/ 737857 h 2206753"/>
              <a:gd name="connsiteX22" fmla="*/ 2105025 w 2185988"/>
              <a:gd name="connsiteY22" fmla="*/ 962025 h 2206753"/>
              <a:gd name="connsiteX23" fmla="*/ 2176463 w 2185988"/>
              <a:gd name="connsiteY23" fmla="*/ 1214437 h 2206753"/>
              <a:gd name="connsiteX24" fmla="*/ 2185988 w 2185988"/>
              <a:gd name="connsiteY24" fmla="*/ 1428750 h 2206753"/>
              <a:gd name="connsiteX25" fmla="*/ 2171700 w 2185988"/>
              <a:gd name="connsiteY25" fmla="*/ 1609725 h 2206753"/>
              <a:gd name="connsiteX26" fmla="*/ 2124075 w 2185988"/>
              <a:gd name="connsiteY26" fmla="*/ 1804987 h 2206753"/>
              <a:gd name="connsiteX27" fmla="*/ 2038350 w 2185988"/>
              <a:gd name="connsiteY27" fmla="*/ 1981200 h 2206753"/>
              <a:gd name="connsiteX28" fmla="*/ 1957388 w 2185988"/>
              <a:gd name="connsiteY28" fmla="*/ 2100262 h 2206753"/>
              <a:gd name="connsiteX29" fmla="*/ 1881757 w 2185988"/>
              <a:gd name="connsiteY29"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095503 w 2185988"/>
              <a:gd name="connsiteY21" fmla="*/ 625503 h 2206753"/>
              <a:gd name="connsiteX22" fmla="*/ 2005780 w 2185988"/>
              <a:gd name="connsiteY22" fmla="*/ 737857 h 2206753"/>
              <a:gd name="connsiteX23" fmla="*/ 2105025 w 2185988"/>
              <a:gd name="connsiteY23" fmla="*/ 962025 h 2206753"/>
              <a:gd name="connsiteX24" fmla="*/ 2176463 w 2185988"/>
              <a:gd name="connsiteY24" fmla="*/ 1214437 h 2206753"/>
              <a:gd name="connsiteX25" fmla="*/ 2185988 w 2185988"/>
              <a:gd name="connsiteY25" fmla="*/ 1428750 h 2206753"/>
              <a:gd name="connsiteX26" fmla="*/ 2171700 w 2185988"/>
              <a:gd name="connsiteY26" fmla="*/ 1609725 h 2206753"/>
              <a:gd name="connsiteX27" fmla="*/ 2124075 w 2185988"/>
              <a:gd name="connsiteY27" fmla="*/ 1804987 h 2206753"/>
              <a:gd name="connsiteX28" fmla="*/ 2038350 w 2185988"/>
              <a:gd name="connsiteY28" fmla="*/ 1981200 h 2206753"/>
              <a:gd name="connsiteX29" fmla="*/ 1957388 w 2185988"/>
              <a:gd name="connsiteY29" fmla="*/ 2100262 h 2206753"/>
              <a:gd name="connsiteX30" fmla="*/ 1881757 w 2185988"/>
              <a:gd name="connsiteY30"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3842 w 2185988"/>
              <a:gd name="connsiteY11" fmla="*/ 10187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1004 w 2185988"/>
              <a:gd name="connsiteY13" fmla="*/ 25881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3158 w 2185988"/>
              <a:gd name="connsiteY13" fmla="*/ 19337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5988" h="2211010">
                <a:moveTo>
                  <a:pt x="0" y="318582"/>
                </a:moveTo>
                <a:lnTo>
                  <a:pt x="157163" y="189994"/>
                </a:lnTo>
                <a:lnTo>
                  <a:pt x="333375" y="99507"/>
                </a:lnTo>
                <a:lnTo>
                  <a:pt x="495300" y="37594"/>
                </a:lnTo>
                <a:lnTo>
                  <a:pt x="690563" y="4257"/>
                </a:lnTo>
                <a:lnTo>
                  <a:pt x="871538" y="9019"/>
                </a:lnTo>
                <a:lnTo>
                  <a:pt x="1066800" y="32832"/>
                </a:lnTo>
                <a:lnTo>
                  <a:pt x="1276350" y="109032"/>
                </a:lnTo>
                <a:lnTo>
                  <a:pt x="1428750" y="175707"/>
                </a:lnTo>
                <a:lnTo>
                  <a:pt x="1512708" y="113545"/>
                </a:lnTo>
                <a:lnTo>
                  <a:pt x="1608190" y="54992"/>
                </a:lnTo>
                <a:cubicBezTo>
                  <a:pt x="1657731" y="29206"/>
                  <a:pt x="1686382" y="20310"/>
                  <a:pt x="1723842" y="14444"/>
                </a:cubicBezTo>
                <a:cubicBezTo>
                  <a:pt x="1761302" y="8578"/>
                  <a:pt x="1802604" y="-1383"/>
                  <a:pt x="1835105" y="160"/>
                </a:cubicBezTo>
                <a:lnTo>
                  <a:pt x="1923158" y="19337"/>
                </a:lnTo>
                <a:lnTo>
                  <a:pt x="1998663" y="49031"/>
                </a:lnTo>
                <a:lnTo>
                  <a:pt x="2052027" y="88864"/>
                </a:lnTo>
                <a:lnTo>
                  <a:pt x="2104411" y="150034"/>
                </a:lnTo>
                <a:cubicBezTo>
                  <a:pt x="2122185" y="175230"/>
                  <a:pt x="2146474" y="208468"/>
                  <a:pt x="2158670" y="240038"/>
                </a:cubicBezTo>
                <a:cubicBezTo>
                  <a:pt x="2170867" y="271609"/>
                  <a:pt x="2174543" y="311176"/>
                  <a:pt x="2177590" y="339457"/>
                </a:cubicBezTo>
                <a:cubicBezTo>
                  <a:pt x="2177378" y="362880"/>
                  <a:pt x="2177165" y="386302"/>
                  <a:pt x="2176953" y="409725"/>
                </a:cubicBezTo>
                <a:lnTo>
                  <a:pt x="2168833" y="494134"/>
                </a:lnTo>
                <a:lnTo>
                  <a:pt x="2134294" y="567069"/>
                </a:lnTo>
                <a:lnTo>
                  <a:pt x="2095503" y="629760"/>
                </a:lnTo>
                <a:lnTo>
                  <a:pt x="2005780" y="742114"/>
                </a:lnTo>
                <a:lnTo>
                  <a:pt x="2105025" y="966282"/>
                </a:lnTo>
                <a:lnTo>
                  <a:pt x="2176463" y="1218694"/>
                </a:lnTo>
                <a:lnTo>
                  <a:pt x="2185988" y="1433007"/>
                </a:lnTo>
                <a:lnTo>
                  <a:pt x="2171700" y="1613982"/>
                </a:lnTo>
                <a:lnTo>
                  <a:pt x="2124075" y="1809244"/>
                </a:lnTo>
                <a:lnTo>
                  <a:pt x="2038350" y="1985457"/>
                </a:lnTo>
                <a:lnTo>
                  <a:pt x="1957388" y="2104519"/>
                </a:lnTo>
                <a:cubicBezTo>
                  <a:pt x="1926084" y="2148243"/>
                  <a:pt x="1913061" y="2167286"/>
                  <a:pt x="1881757" y="2211010"/>
                </a:cubicBezTo>
              </a:path>
            </a:pathLst>
          </a:custGeom>
          <a:solidFill>
            <a:srgbClr val="FF0000">
              <a:alpha val="50000"/>
            </a:srgbClr>
          </a:solidFill>
          <a:ln w="9525" cap="flat" cmpd="sng" algn="ctr">
            <a:noFill/>
            <a:prstDash val="solid"/>
            <a:round/>
            <a:headEnd type="none" w="med" len="med"/>
            <a:tailEnd type="none" w="med" len="med"/>
          </a:ln>
          <a:effectLst/>
        </p:spPr>
        <p:txBody>
          <a:bodyPr vert="horz" wrap="square" lIns="81224" tIns="40611" rIns="81224" bIns="40611" numCol="1" rtlCol="0" anchor="t" anchorCtr="0" compatLnSpc="1">
            <a:prstTxWarp prst="textNoShape">
              <a:avLst/>
            </a:prstTxWarp>
          </a:bodyPr>
          <a:lstStyle/>
          <a:p>
            <a:pPr defTabSz="812209">
              <a:defRPr/>
            </a:pPr>
            <a:endParaRPr lang="en-US" sz="1776" dirty="0">
              <a:solidFill>
                <a:srgbClr val="000000"/>
              </a:solidFill>
              <a:latin typeface="Arial"/>
            </a:endParaRPr>
          </a:p>
        </p:txBody>
      </p:sp>
      <p:sp>
        <p:nvSpPr>
          <p:cNvPr id="34" name="Straight Arrow Connector 105"/>
          <p:cNvSpPr>
            <a:spLocks noChangeShapeType="1"/>
          </p:cNvSpPr>
          <p:nvPr/>
        </p:nvSpPr>
        <p:spPr bwMode="auto">
          <a:xfrm rot="18900000" flipV="1">
            <a:off x="6704027" y="4340734"/>
            <a:ext cx="3184179"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35" name="Straight Arrow Connector 105"/>
          <p:cNvSpPr>
            <a:spLocks noChangeShapeType="1"/>
          </p:cNvSpPr>
          <p:nvPr/>
        </p:nvSpPr>
        <p:spPr bwMode="auto">
          <a:xfrm rot="18900000" flipV="1">
            <a:off x="2324588" y="3250317"/>
            <a:ext cx="3492610"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36" name="Line 69"/>
          <p:cNvSpPr>
            <a:spLocks noChangeShapeType="1"/>
          </p:cNvSpPr>
          <p:nvPr/>
        </p:nvSpPr>
        <p:spPr bwMode="auto">
          <a:xfrm flipH="1" flipV="1">
            <a:off x="4585762" y="2734233"/>
            <a:ext cx="1855787" cy="1855787"/>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7" name="Line 70"/>
          <p:cNvSpPr>
            <a:spLocks noChangeShapeType="1"/>
          </p:cNvSpPr>
          <p:nvPr/>
        </p:nvSpPr>
        <p:spPr bwMode="auto">
          <a:xfrm flipH="1" flipV="1">
            <a:off x="4450201" y="2869792"/>
            <a:ext cx="1991348" cy="199134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8" name="Line 71"/>
          <p:cNvSpPr>
            <a:spLocks noChangeShapeType="1"/>
          </p:cNvSpPr>
          <p:nvPr/>
        </p:nvSpPr>
        <p:spPr bwMode="auto">
          <a:xfrm flipH="1" flipV="1">
            <a:off x="4314641" y="3005356"/>
            <a:ext cx="2126909" cy="212690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39" name="Line 72"/>
          <p:cNvSpPr>
            <a:spLocks noChangeShapeType="1"/>
          </p:cNvSpPr>
          <p:nvPr/>
        </p:nvSpPr>
        <p:spPr bwMode="auto">
          <a:xfrm flipH="1" flipV="1">
            <a:off x="4179081" y="3140916"/>
            <a:ext cx="2262469" cy="226246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0" name="Line 73"/>
          <p:cNvSpPr>
            <a:spLocks noChangeShapeType="1"/>
          </p:cNvSpPr>
          <p:nvPr/>
        </p:nvSpPr>
        <p:spPr bwMode="auto">
          <a:xfrm flipH="1" flipV="1">
            <a:off x="4043519" y="3276475"/>
            <a:ext cx="2392661" cy="2392661"/>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1" name="Line 74"/>
          <p:cNvSpPr>
            <a:spLocks noChangeShapeType="1"/>
          </p:cNvSpPr>
          <p:nvPr/>
        </p:nvSpPr>
        <p:spPr bwMode="auto">
          <a:xfrm flipH="1" flipV="1">
            <a:off x="3907957" y="3412036"/>
            <a:ext cx="2290076" cy="2290076"/>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2" name="Line 75"/>
          <p:cNvSpPr>
            <a:spLocks noChangeShapeType="1"/>
          </p:cNvSpPr>
          <p:nvPr/>
        </p:nvSpPr>
        <p:spPr bwMode="auto">
          <a:xfrm flipH="1" flipV="1">
            <a:off x="3772397" y="3547597"/>
            <a:ext cx="2140519" cy="214051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3" name="Line 76"/>
          <p:cNvSpPr>
            <a:spLocks noChangeShapeType="1"/>
          </p:cNvSpPr>
          <p:nvPr/>
        </p:nvSpPr>
        <p:spPr bwMode="auto">
          <a:xfrm flipH="1" flipV="1">
            <a:off x="3636838" y="3683157"/>
            <a:ext cx="2028104" cy="2028104"/>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4" name="Line 76"/>
          <p:cNvSpPr>
            <a:spLocks noChangeShapeType="1"/>
          </p:cNvSpPr>
          <p:nvPr/>
        </p:nvSpPr>
        <p:spPr bwMode="auto">
          <a:xfrm flipH="1" flipV="1">
            <a:off x="3501463" y="3818532"/>
            <a:ext cx="1869585" cy="1869585"/>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5" name="Line 76"/>
          <p:cNvSpPr>
            <a:spLocks noChangeShapeType="1"/>
          </p:cNvSpPr>
          <p:nvPr/>
        </p:nvSpPr>
        <p:spPr bwMode="auto">
          <a:xfrm flipH="1" flipV="1">
            <a:off x="3366090" y="3953904"/>
            <a:ext cx="1748208" cy="174820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5680">
              <a:defRPr/>
            </a:pPr>
            <a:endParaRPr lang="en-US" sz="1776" b="1">
              <a:solidFill>
                <a:srgbClr val="FFFFFF"/>
              </a:solidFill>
              <a:latin typeface="Arial"/>
              <a:ea typeface="ＭＳ Ｐゴシック"/>
            </a:endParaRPr>
          </a:p>
        </p:txBody>
      </p:sp>
      <p:sp>
        <p:nvSpPr>
          <p:cNvPr id="46" name="Straight Arrow Connector 105"/>
          <p:cNvSpPr>
            <a:spLocks noChangeShapeType="1"/>
          </p:cNvSpPr>
          <p:nvPr/>
        </p:nvSpPr>
        <p:spPr bwMode="auto">
          <a:xfrm rot="17100000" flipV="1">
            <a:off x="7099954" y="4280255"/>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7" name="Straight Arrow Connector 105"/>
          <p:cNvSpPr>
            <a:spLocks noChangeShapeType="1"/>
          </p:cNvSpPr>
          <p:nvPr/>
        </p:nvSpPr>
        <p:spPr bwMode="auto">
          <a:xfrm rot="18000000" flipV="1">
            <a:off x="7065694" y="4330692"/>
            <a:ext cx="2445385" cy="13258"/>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8" name="Straight Arrow Connector 105"/>
          <p:cNvSpPr>
            <a:spLocks noChangeShapeType="1"/>
          </p:cNvSpPr>
          <p:nvPr/>
        </p:nvSpPr>
        <p:spPr bwMode="auto">
          <a:xfrm rot="15300000" flipV="1">
            <a:off x="7044427" y="4235420"/>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49" name="Straight Arrow Connector 105"/>
          <p:cNvSpPr>
            <a:spLocks noChangeShapeType="1"/>
          </p:cNvSpPr>
          <p:nvPr/>
        </p:nvSpPr>
        <p:spPr bwMode="auto">
          <a:xfrm rot="16200000" flipV="1">
            <a:off x="7066112" y="4243883"/>
            <a:ext cx="2392322"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81224" tIns="40611" rIns="81224" bIns="40611" numCol="1" anchor="t" anchorCtr="0" compatLnSpc="1">
            <a:prstTxWarp prst="textNoShape">
              <a:avLst/>
            </a:prstTxWarp>
          </a:bodyPr>
          <a:lstStyle/>
          <a:p>
            <a:pPr defTabSz="915680">
              <a:defRPr/>
            </a:pPr>
            <a:endParaRPr lang="en-US" sz="1776" b="1">
              <a:solidFill>
                <a:srgbClr val="FAFD00"/>
              </a:solidFill>
              <a:latin typeface="Arial"/>
              <a:ea typeface="ＭＳ Ｐゴシック"/>
            </a:endParaRPr>
          </a:p>
        </p:txBody>
      </p:sp>
      <p:sp>
        <p:nvSpPr>
          <p:cNvPr id="50" name="Title 1"/>
          <p:cNvSpPr txBox="1">
            <a:spLocks/>
          </p:cNvSpPr>
          <p:nvPr/>
        </p:nvSpPr>
        <p:spPr bwMode="auto">
          <a:xfrm>
            <a:off x="1712283" y="1993685"/>
            <a:ext cx="1416869" cy="45284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567" tIns="45784" rIns="91567" bIns="45784" numCol="1" anchor="ctr" anchorCtr="0" compatLnSpc="1">
            <a:prstTxWarp prst="textNoShape">
              <a:avLst/>
            </a:prstTxWarp>
          </a:bodyPr>
          <a:lstStyle>
            <a:lvl1pPr algn="ctr" rtl="0" fontAlgn="base">
              <a:spcBef>
                <a:spcPct val="0"/>
              </a:spcBef>
              <a:spcAft>
                <a:spcPct val="0"/>
              </a:spcAft>
              <a:defRPr sz="3548" b="1">
                <a:solidFill>
                  <a:schemeClr val="tx1"/>
                </a:solidFill>
                <a:latin typeface="+mj-lt"/>
                <a:ea typeface="+mj-ea"/>
                <a:cs typeface="+mj-cs"/>
              </a:defRPr>
            </a:lvl1pPr>
            <a:lvl2pPr algn="l" rtl="0" fontAlgn="base">
              <a:spcBef>
                <a:spcPct val="0"/>
              </a:spcBef>
              <a:spcAft>
                <a:spcPct val="0"/>
              </a:spcAft>
              <a:defRPr sz="3903">
                <a:solidFill>
                  <a:srgbClr val="691638"/>
                </a:solidFill>
                <a:latin typeface="Arial" charset="0"/>
                <a:ea typeface="ＭＳ Ｐゴシック" pitchFamily="116" charset="-128"/>
              </a:defRPr>
            </a:lvl2pPr>
            <a:lvl3pPr algn="l" rtl="0" fontAlgn="base">
              <a:spcBef>
                <a:spcPct val="0"/>
              </a:spcBef>
              <a:spcAft>
                <a:spcPct val="0"/>
              </a:spcAft>
              <a:defRPr sz="3903">
                <a:solidFill>
                  <a:srgbClr val="691638"/>
                </a:solidFill>
                <a:latin typeface="Arial" charset="0"/>
                <a:ea typeface="ＭＳ Ｐゴシック" pitchFamily="116" charset="-128"/>
              </a:defRPr>
            </a:lvl3pPr>
            <a:lvl4pPr algn="l" rtl="0" fontAlgn="base">
              <a:spcBef>
                <a:spcPct val="0"/>
              </a:spcBef>
              <a:spcAft>
                <a:spcPct val="0"/>
              </a:spcAft>
              <a:defRPr sz="3903">
                <a:solidFill>
                  <a:srgbClr val="691638"/>
                </a:solidFill>
                <a:latin typeface="Arial" charset="0"/>
                <a:ea typeface="ＭＳ Ｐゴシック" pitchFamily="116" charset="-128"/>
              </a:defRPr>
            </a:lvl4pPr>
            <a:lvl5pPr algn="l" rtl="0" fontAlgn="base">
              <a:spcBef>
                <a:spcPct val="0"/>
              </a:spcBef>
              <a:spcAft>
                <a:spcPct val="0"/>
              </a:spcAft>
              <a:defRPr sz="3903">
                <a:solidFill>
                  <a:srgbClr val="691638"/>
                </a:solidFill>
                <a:latin typeface="Arial" charset="0"/>
                <a:ea typeface="ＭＳ Ｐゴシック" pitchFamily="116" charset="-128"/>
              </a:defRPr>
            </a:lvl5pPr>
            <a:lvl6pPr marL="405536" algn="l" rtl="0" fontAlgn="base">
              <a:spcBef>
                <a:spcPct val="0"/>
              </a:spcBef>
              <a:spcAft>
                <a:spcPct val="0"/>
              </a:spcAft>
              <a:defRPr sz="3903">
                <a:solidFill>
                  <a:srgbClr val="691638"/>
                </a:solidFill>
                <a:latin typeface="Arial" charset="0"/>
                <a:ea typeface="ＭＳ Ｐゴシック" pitchFamily="116" charset="-128"/>
              </a:defRPr>
            </a:lvl6pPr>
            <a:lvl7pPr marL="811073" algn="l" rtl="0" fontAlgn="base">
              <a:spcBef>
                <a:spcPct val="0"/>
              </a:spcBef>
              <a:spcAft>
                <a:spcPct val="0"/>
              </a:spcAft>
              <a:defRPr sz="3903">
                <a:solidFill>
                  <a:srgbClr val="691638"/>
                </a:solidFill>
                <a:latin typeface="Arial" charset="0"/>
                <a:ea typeface="ＭＳ Ｐゴシック" pitchFamily="116" charset="-128"/>
              </a:defRPr>
            </a:lvl7pPr>
            <a:lvl8pPr marL="1216609" algn="l" rtl="0" fontAlgn="base">
              <a:spcBef>
                <a:spcPct val="0"/>
              </a:spcBef>
              <a:spcAft>
                <a:spcPct val="0"/>
              </a:spcAft>
              <a:defRPr sz="3903">
                <a:solidFill>
                  <a:srgbClr val="691638"/>
                </a:solidFill>
                <a:latin typeface="Arial" charset="0"/>
                <a:ea typeface="ＭＳ Ｐゴシック" pitchFamily="116" charset="-128"/>
              </a:defRPr>
            </a:lvl8pPr>
            <a:lvl9pPr marL="1622146" algn="l" rtl="0" fontAlgn="base">
              <a:spcBef>
                <a:spcPct val="0"/>
              </a:spcBef>
              <a:spcAft>
                <a:spcPct val="0"/>
              </a:spcAft>
              <a:defRPr sz="3903">
                <a:solidFill>
                  <a:srgbClr val="691638"/>
                </a:solidFill>
                <a:latin typeface="Arial" charset="0"/>
                <a:ea typeface="ＭＳ Ｐゴシック" pitchFamily="116" charset="-128"/>
              </a:defRPr>
            </a:lvl9pPr>
          </a:lstStyle>
          <a:p>
            <a:pPr defTabSz="915680" eaLnBrk="1" hangingPunct="1">
              <a:defRPr/>
            </a:pPr>
            <a:r>
              <a:rPr lang="en-US" sz="1776" b="0" kern="0" dirty="0">
                <a:solidFill>
                  <a:srgbClr val="000000"/>
                </a:solidFill>
                <a:latin typeface="Arial"/>
                <a:ea typeface="ＭＳ Ｐゴシック"/>
              </a:rPr>
              <a:t>Radon Transform</a:t>
            </a:r>
          </a:p>
        </p:txBody>
      </p:sp>
    </p:spTree>
    <p:extLst>
      <p:ext uri="{BB962C8B-B14F-4D97-AF65-F5344CB8AC3E}">
        <p14:creationId xmlns:p14="http://schemas.microsoft.com/office/powerpoint/2010/main" val="33494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06569"/>
          </a:xfrm>
        </p:spPr>
        <p:txBody>
          <a:bodyPr/>
          <a:lstStyle/>
          <a:p>
            <a:r>
              <a:rPr lang="en-US" sz="4400" dirty="0"/>
              <a:t>Analytic Viewpoint: Forward vs Backprojection</a:t>
            </a:r>
            <a:endParaRPr lang="en-US" dirty="0"/>
          </a:p>
        </p:txBody>
      </p:sp>
      <p:pic>
        <p:nvPicPr>
          <p:cNvPr id="5" name="Picture 4"/>
          <p:cNvPicPr>
            <a:picLocks noChangeAspect="1"/>
          </p:cNvPicPr>
          <p:nvPr/>
        </p:nvPicPr>
        <p:blipFill>
          <a:blip r:embed="rId2"/>
          <a:stretch>
            <a:fillRect/>
          </a:stretch>
        </p:blipFill>
        <p:spPr>
          <a:xfrm>
            <a:off x="1676402" y="2324497"/>
            <a:ext cx="4626465" cy="4133202"/>
          </a:xfrm>
          <a:prstGeom prst="rect">
            <a:avLst/>
          </a:prstGeom>
        </p:spPr>
      </p:pic>
      <p:sp>
        <p:nvSpPr>
          <p:cNvPr id="23" name="Rectangle 38"/>
          <p:cNvSpPr>
            <a:spLocks noChangeArrowheads="1"/>
          </p:cNvSpPr>
          <p:nvPr/>
        </p:nvSpPr>
        <p:spPr bwMode="auto">
          <a:xfrm>
            <a:off x="6242518" y="2338055"/>
            <a:ext cx="1274742" cy="32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676" tIns="25470" rIns="63676" bIns="25470">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eaLnBrk="1" hangingPunct="1">
              <a:lnSpc>
                <a:spcPct val="88000"/>
              </a:lnSpc>
              <a:defRPr/>
            </a:pPr>
            <a:r>
              <a:rPr lang="en-US" altLang="en-US" sz="2006">
                <a:solidFill>
                  <a:schemeClr val="tx1"/>
                </a:solidFill>
                <a:latin typeface="+mn-lt"/>
                <a:cs typeface="Times New Roman" pitchFamily="18" charset="0"/>
              </a:rPr>
              <a:t>Projection</a:t>
            </a:r>
          </a:p>
        </p:txBody>
      </p:sp>
      <p:grpSp>
        <p:nvGrpSpPr>
          <p:cNvPr id="31" name="Group 30"/>
          <p:cNvGrpSpPr/>
          <p:nvPr/>
        </p:nvGrpSpPr>
        <p:grpSpPr>
          <a:xfrm flipH="1">
            <a:off x="6650973" y="2544222"/>
            <a:ext cx="3839709" cy="3819013"/>
            <a:chOff x="4337050" y="2223095"/>
            <a:chExt cx="3834376" cy="3813709"/>
          </a:xfrm>
        </p:grpSpPr>
        <p:pic>
          <p:nvPicPr>
            <p:cNvPr id="8" name="Picture 37" descr="C:\AAA\b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87" y="3094255"/>
              <a:ext cx="2441791" cy="244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6"/>
            <p:cNvSpPr>
              <a:spLocks noChangeShapeType="1"/>
            </p:cNvSpPr>
            <p:nvPr/>
          </p:nvSpPr>
          <p:spPr bwMode="auto">
            <a:xfrm flipV="1">
              <a:off x="4337050" y="239319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0" name="Line 7"/>
            <p:cNvSpPr>
              <a:spLocks noChangeShapeType="1"/>
            </p:cNvSpPr>
            <p:nvPr/>
          </p:nvSpPr>
          <p:spPr bwMode="auto">
            <a:xfrm flipV="1">
              <a:off x="4489662" y="254580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1" name="Line 8"/>
            <p:cNvSpPr>
              <a:spLocks noChangeShapeType="1"/>
            </p:cNvSpPr>
            <p:nvPr/>
          </p:nvSpPr>
          <p:spPr bwMode="auto">
            <a:xfrm flipV="1">
              <a:off x="4642274" y="2698418"/>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2" name="Line 9"/>
            <p:cNvSpPr>
              <a:spLocks noChangeShapeType="1"/>
            </p:cNvSpPr>
            <p:nvPr/>
          </p:nvSpPr>
          <p:spPr bwMode="auto">
            <a:xfrm flipV="1">
              <a:off x="4794886" y="2851030"/>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3" name="Line 10"/>
            <p:cNvSpPr>
              <a:spLocks noChangeShapeType="1"/>
            </p:cNvSpPr>
            <p:nvPr/>
          </p:nvSpPr>
          <p:spPr bwMode="auto">
            <a:xfrm flipV="1">
              <a:off x="4947498" y="3003642"/>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4" name="Line 11"/>
            <p:cNvSpPr>
              <a:spLocks noChangeShapeType="1"/>
            </p:cNvSpPr>
            <p:nvPr/>
          </p:nvSpPr>
          <p:spPr bwMode="auto">
            <a:xfrm flipV="1">
              <a:off x="5100110" y="315625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5" name="Line 12"/>
            <p:cNvSpPr>
              <a:spLocks noChangeShapeType="1"/>
            </p:cNvSpPr>
            <p:nvPr/>
          </p:nvSpPr>
          <p:spPr bwMode="auto">
            <a:xfrm flipV="1">
              <a:off x="5252722" y="330886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6" name="Line 13"/>
            <p:cNvSpPr>
              <a:spLocks noChangeShapeType="1"/>
            </p:cNvSpPr>
            <p:nvPr/>
          </p:nvSpPr>
          <p:spPr bwMode="auto">
            <a:xfrm flipV="1">
              <a:off x="5405334" y="3461478"/>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7" name="Line 14"/>
            <p:cNvSpPr>
              <a:spLocks noChangeShapeType="1"/>
            </p:cNvSpPr>
            <p:nvPr/>
          </p:nvSpPr>
          <p:spPr bwMode="auto">
            <a:xfrm flipV="1">
              <a:off x="5557946" y="3614090"/>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8" name="Line 15"/>
            <p:cNvSpPr>
              <a:spLocks noChangeShapeType="1"/>
            </p:cNvSpPr>
            <p:nvPr/>
          </p:nvSpPr>
          <p:spPr bwMode="auto">
            <a:xfrm flipV="1">
              <a:off x="5710558" y="3766702"/>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19" name="Line 16"/>
            <p:cNvSpPr>
              <a:spLocks noChangeShapeType="1"/>
            </p:cNvSpPr>
            <p:nvPr/>
          </p:nvSpPr>
          <p:spPr bwMode="auto">
            <a:xfrm flipV="1">
              <a:off x="5863170" y="3919314"/>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20" name="Line 17"/>
            <p:cNvSpPr>
              <a:spLocks noChangeShapeType="1"/>
            </p:cNvSpPr>
            <p:nvPr/>
          </p:nvSpPr>
          <p:spPr bwMode="auto">
            <a:xfrm flipV="1">
              <a:off x="6015782" y="4071926"/>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sp>
          <p:nvSpPr>
            <p:cNvPr id="21" name="Line 18"/>
            <p:cNvSpPr>
              <a:spLocks noChangeShapeType="1"/>
            </p:cNvSpPr>
            <p:nvPr/>
          </p:nvSpPr>
          <p:spPr bwMode="auto">
            <a:xfrm flipV="1">
              <a:off x="6168394" y="4224537"/>
              <a:ext cx="1812267" cy="1812267"/>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grpSp>
          <p:nvGrpSpPr>
            <p:cNvPr id="22" name="Group 22"/>
            <p:cNvGrpSpPr>
              <a:grpSpLocks/>
            </p:cNvGrpSpPr>
            <p:nvPr/>
          </p:nvGrpSpPr>
          <p:grpSpPr bwMode="auto">
            <a:xfrm>
              <a:off x="6362339" y="2378886"/>
              <a:ext cx="1770935" cy="1712116"/>
              <a:chOff x="1838" y="1010"/>
              <a:chExt cx="1114" cy="1077"/>
            </a:xfrm>
          </p:grpSpPr>
          <p:grpSp>
            <p:nvGrpSpPr>
              <p:cNvPr id="25" name="Group 23"/>
              <p:cNvGrpSpPr>
                <a:grpSpLocks/>
              </p:cNvGrpSpPr>
              <p:nvPr/>
            </p:nvGrpSpPr>
            <p:grpSpPr bwMode="auto">
              <a:xfrm rot="16253419" flipH="1">
                <a:off x="2232" y="616"/>
                <a:ext cx="184" cy="972"/>
                <a:chOff x="368" y="2484"/>
                <a:chExt cx="172" cy="924"/>
              </a:xfrm>
            </p:grpSpPr>
            <p:sp>
              <p:nvSpPr>
                <p:cNvPr id="29" name="Freeform 24"/>
                <p:cNvSpPr>
                  <a:spLocks/>
                </p:cNvSpPr>
                <p:nvPr/>
              </p:nvSpPr>
              <p:spPr bwMode="auto">
                <a:xfrm>
                  <a:off x="476" y="3180"/>
                  <a:ext cx="64" cy="228"/>
                </a:xfrm>
                <a:custGeom>
                  <a:avLst/>
                  <a:gdLst>
                    <a:gd name="T0" fmla="*/ 40 w 64"/>
                    <a:gd name="T1" fmla="*/ 0 h 228"/>
                    <a:gd name="T2" fmla="*/ 4 w 64"/>
                    <a:gd name="T3" fmla="*/ 132 h 228"/>
                    <a:gd name="T4" fmla="*/ 64 w 64"/>
                    <a:gd name="T5" fmla="*/ 228 h 228"/>
                    <a:gd name="T6" fmla="*/ 0 60000 65536"/>
                    <a:gd name="T7" fmla="*/ 0 60000 65536"/>
                    <a:gd name="T8" fmla="*/ 0 60000 65536"/>
                    <a:gd name="T9" fmla="*/ 0 w 64"/>
                    <a:gd name="T10" fmla="*/ 0 h 228"/>
                    <a:gd name="T11" fmla="*/ 64 w 64"/>
                    <a:gd name="T12" fmla="*/ 228 h 228"/>
                  </a:gdLst>
                  <a:ahLst/>
                  <a:cxnLst>
                    <a:cxn ang="T6">
                      <a:pos x="T0" y="T1"/>
                    </a:cxn>
                    <a:cxn ang="T7">
                      <a:pos x="T2" y="T3"/>
                    </a:cxn>
                    <a:cxn ang="T8">
                      <a:pos x="T4" y="T5"/>
                    </a:cxn>
                  </a:cxnLst>
                  <a:rect l="T9" t="T10" r="T11" b="T12"/>
                  <a:pathLst>
                    <a:path w="64" h="228">
                      <a:moveTo>
                        <a:pt x="40" y="0"/>
                      </a:moveTo>
                      <a:cubicBezTo>
                        <a:pt x="20" y="47"/>
                        <a:pt x="0" y="94"/>
                        <a:pt x="4" y="132"/>
                      </a:cubicBezTo>
                      <a:cubicBezTo>
                        <a:pt x="8" y="170"/>
                        <a:pt x="36" y="199"/>
                        <a:pt x="64" y="228"/>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sp>
              <p:nvSpPr>
                <p:cNvPr id="30" name="Freeform 25"/>
                <p:cNvSpPr>
                  <a:spLocks/>
                </p:cNvSpPr>
                <p:nvPr/>
              </p:nvSpPr>
              <p:spPr bwMode="auto">
                <a:xfrm>
                  <a:off x="368" y="2484"/>
                  <a:ext cx="172" cy="720"/>
                </a:xfrm>
                <a:custGeom>
                  <a:avLst/>
                  <a:gdLst>
                    <a:gd name="T0" fmla="*/ 148 w 172"/>
                    <a:gd name="T1" fmla="*/ 0 h 720"/>
                    <a:gd name="T2" fmla="*/ 16 w 172"/>
                    <a:gd name="T3" fmla="*/ 264 h 720"/>
                    <a:gd name="T4" fmla="*/ 52 w 172"/>
                    <a:gd name="T5" fmla="*/ 552 h 720"/>
                    <a:gd name="T6" fmla="*/ 172 w 172"/>
                    <a:gd name="T7" fmla="*/ 720 h 720"/>
                    <a:gd name="T8" fmla="*/ 0 60000 65536"/>
                    <a:gd name="T9" fmla="*/ 0 60000 65536"/>
                    <a:gd name="T10" fmla="*/ 0 60000 65536"/>
                    <a:gd name="T11" fmla="*/ 0 60000 65536"/>
                    <a:gd name="T12" fmla="*/ 0 w 172"/>
                    <a:gd name="T13" fmla="*/ 0 h 720"/>
                    <a:gd name="T14" fmla="*/ 172 w 172"/>
                    <a:gd name="T15" fmla="*/ 720 h 720"/>
                  </a:gdLst>
                  <a:ahLst/>
                  <a:cxnLst>
                    <a:cxn ang="T8">
                      <a:pos x="T0" y="T1"/>
                    </a:cxn>
                    <a:cxn ang="T9">
                      <a:pos x="T2" y="T3"/>
                    </a:cxn>
                    <a:cxn ang="T10">
                      <a:pos x="T4" y="T5"/>
                    </a:cxn>
                    <a:cxn ang="T11">
                      <a:pos x="T6" y="T7"/>
                    </a:cxn>
                  </a:cxnLst>
                  <a:rect l="T12" t="T13" r="T14" b="T15"/>
                  <a:pathLst>
                    <a:path w="172" h="720">
                      <a:moveTo>
                        <a:pt x="148" y="0"/>
                      </a:moveTo>
                      <a:cubicBezTo>
                        <a:pt x="90" y="86"/>
                        <a:pt x="32" y="172"/>
                        <a:pt x="16" y="264"/>
                      </a:cubicBezTo>
                      <a:cubicBezTo>
                        <a:pt x="0" y="356"/>
                        <a:pt x="26" y="476"/>
                        <a:pt x="52" y="552"/>
                      </a:cubicBezTo>
                      <a:cubicBezTo>
                        <a:pt x="78" y="628"/>
                        <a:pt x="125" y="674"/>
                        <a:pt x="172" y="720"/>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grpSp>
          <p:grpSp>
            <p:nvGrpSpPr>
              <p:cNvPr id="26" name="Group 26"/>
              <p:cNvGrpSpPr>
                <a:grpSpLocks/>
              </p:cNvGrpSpPr>
              <p:nvPr/>
            </p:nvGrpSpPr>
            <p:grpSpPr bwMode="auto">
              <a:xfrm rot="-10709558">
                <a:off x="2756" y="1163"/>
                <a:ext cx="196" cy="924"/>
                <a:chOff x="368" y="2484"/>
                <a:chExt cx="172" cy="924"/>
              </a:xfrm>
            </p:grpSpPr>
            <p:sp>
              <p:nvSpPr>
                <p:cNvPr id="27" name="Freeform 27"/>
                <p:cNvSpPr>
                  <a:spLocks/>
                </p:cNvSpPr>
                <p:nvPr/>
              </p:nvSpPr>
              <p:spPr bwMode="auto">
                <a:xfrm>
                  <a:off x="476" y="3180"/>
                  <a:ext cx="64" cy="228"/>
                </a:xfrm>
                <a:custGeom>
                  <a:avLst/>
                  <a:gdLst>
                    <a:gd name="T0" fmla="*/ 40 w 64"/>
                    <a:gd name="T1" fmla="*/ 0 h 228"/>
                    <a:gd name="T2" fmla="*/ 4 w 64"/>
                    <a:gd name="T3" fmla="*/ 132 h 228"/>
                    <a:gd name="T4" fmla="*/ 64 w 64"/>
                    <a:gd name="T5" fmla="*/ 228 h 228"/>
                    <a:gd name="T6" fmla="*/ 0 60000 65536"/>
                    <a:gd name="T7" fmla="*/ 0 60000 65536"/>
                    <a:gd name="T8" fmla="*/ 0 60000 65536"/>
                    <a:gd name="T9" fmla="*/ 0 w 64"/>
                    <a:gd name="T10" fmla="*/ 0 h 228"/>
                    <a:gd name="T11" fmla="*/ 64 w 64"/>
                    <a:gd name="T12" fmla="*/ 228 h 228"/>
                  </a:gdLst>
                  <a:ahLst/>
                  <a:cxnLst>
                    <a:cxn ang="T6">
                      <a:pos x="T0" y="T1"/>
                    </a:cxn>
                    <a:cxn ang="T7">
                      <a:pos x="T2" y="T3"/>
                    </a:cxn>
                    <a:cxn ang="T8">
                      <a:pos x="T4" y="T5"/>
                    </a:cxn>
                  </a:cxnLst>
                  <a:rect l="T9" t="T10" r="T11" b="T12"/>
                  <a:pathLst>
                    <a:path w="64" h="228">
                      <a:moveTo>
                        <a:pt x="40" y="0"/>
                      </a:moveTo>
                      <a:cubicBezTo>
                        <a:pt x="20" y="47"/>
                        <a:pt x="0" y="94"/>
                        <a:pt x="4" y="132"/>
                      </a:cubicBezTo>
                      <a:cubicBezTo>
                        <a:pt x="8" y="170"/>
                        <a:pt x="36" y="199"/>
                        <a:pt x="64" y="228"/>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sp>
              <p:nvSpPr>
                <p:cNvPr id="28" name="Freeform 28"/>
                <p:cNvSpPr>
                  <a:spLocks/>
                </p:cNvSpPr>
                <p:nvPr/>
              </p:nvSpPr>
              <p:spPr bwMode="auto">
                <a:xfrm>
                  <a:off x="368" y="2484"/>
                  <a:ext cx="172" cy="720"/>
                </a:xfrm>
                <a:custGeom>
                  <a:avLst/>
                  <a:gdLst>
                    <a:gd name="T0" fmla="*/ 148 w 172"/>
                    <a:gd name="T1" fmla="*/ 0 h 720"/>
                    <a:gd name="T2" fmla="*/ 16 w 172"/>
                    <a:gd name="T3" fmla="*/ 264 h 720"/>
                    <a:gd name="T4" fmla="*/ 52 w 172"/>
                    <a:gd name="T5" fmla="*/ 552 h 720"/>
                    <a:gd name="T6" fmla="*/ 172 w 172"/>
                    <a:gd name="T7" fmla="*/ 720 h 720"/>
                    <a:gd name="T8" fmla="*/ 0 60000 65536"/>
                    <a:gd name="T9" fmla="*/ 0 60000 65536"/>
                    <a:gd name="T10" fmla="*/ 0 60000 65536"/>
                    <a:gd name="T11" fmla="*/ 0 60000 65536"/>
                    <a:gd name="T12" fmla="*/ 0 w 172"/>
                    <a:gd name="T13" fmla="*/ 0 h 720"/>
                    <a:gd name="T14" fmla="*/ 172 w 172"/>
                    <a:gd name="T15" fmla="*/ 720 h 720"/>
                  </a:gdLst>
                  <a:ahLst/>
                  <a:cxnLst>
                    <a:cxn ang="T8">
                      <a:pos x="T0" y="T1"/>
                    </a:cxn>
                    <a:cxn ang="T9">
                      <a:pos x="T2" y="T3"/>
                    </a:cxn>
                    <a:cxn ang="T10">
                      <a:pos x="T4" y="T5"/>
                    </a:cxn>
                    <a:cxn ang="T11">
                      <a:pos x="T6" y="T7"/>
                    </a:cxn>
                  </a:cxnLst>
                  <a:rect l="T12" t="T13" r="T14" b="T15"/>
                  <a:pathLst>
                    <a:path w="172" h="720">
                      <a:moveTo>
                        <a:pt x="148" y="0"/>
                      </a:moveTo>
                      <a:cubicBezTo>
                        <a:pt x="90" y="86"/>
                        <a:pt x="32" y="172"/>
                        <a:pt x="16" y="264"/>
                      </a:cubicBezTo>
                      <a:cubicBezTo>
                        <a:pt x="0" y="356"/>
                        <a:pt x="26" y="476"/>
                        <a:pt x="52" y="552"/>
                      </a:cubicBezTo>
                      <a:cubicBezTo>
                        <a:pt x="78" y="628"/>
                        <a:pt x="125" y="674"/>
                        <a:pt x="172" y="720"/>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en-US" sz="2406">
                    <a:latin typeface="+mn-lt"/>
                    <a:cs typeface="Times New Roman" pitchFamily="18" charset="0"/>
                  </a:endParaRPr>
                </a:p>
              </p:txBody>
            </p:sp>
          </p:grpSp>
        </p:grpSp>
        <p:sp>
          <p:nvSpPr>
            <p:cNvPr id="24" name="Line 19"/>
            <p:cNvSpPr>
              <a:spLocks noChangeShapeType="1"/>
            </p:cNvSpPr>
            <p:nvPr/>
          </p:nvSpPr>
          <p:spPr bwMode="auto">
            <a:xfrm>
              <a:off x="5958553" y="2223095"/>
              <a:ext cx="2212873" cy="2212873"/>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hangingPunct="1">
                <a:defRPr/>
              </a:pPr>
              <a:endParaRPr lang="en-US" sz="2406">
                <a:latin typeface="+mn-lt"/>
                <a:cs typeface="Times New Roman" pitchFamily="18" charset="0"/>
              </a:endParaRPr>
            </a:p>
          </p:txBody>
        </p:sp>
      </p:grpSp>
      <p:pic>
        <p:nvPicPr>
          <p:cNvPr id="3" name="Picture 2"/>
          <p:cNvPicPr>
            <a:picLocks noChangeAspect="1"/>
          </p:cNvPicPr>
          <p:nvPr/>
        </p:nvPicPr>
        <p:blipFill>
          <a:blip r:embed="rId4"/>
          <a:stretch>
            <a:fillRect/>
          </a:stretch>
        </p:blipFill>
        <p:spPr>
          <a:xfrm>
            <a:off x="1568150" y="5303017"/>
            <a:ext cx="3010196" cy="1135554"/>
          </a:xfrm>
          <a:prstGeom prst="rect">
            <a:avLst/>
          </a:prstGeom>
        </p:spPr>
      </p:pic>
      <p:sp>
        <p:nvSpPr>
          <p:cNvPr id="7" name="Rectangle 6"/>
          <p:cNvSpPr/>
          <p:nvPr/>
        </p:nvSpPr>
        <p:spPr bwMode="auto">
          <a:xfrm>
            <a:off x="3196373" y="3631502"/>
            <a:ext cx="228918" cy="152824"/>
          </a:xfrm>
          <a:prstGeom prst="rect">
            <a:avLst/>
          </a:prstGeom>
          <a:solidFill>
            <a:schemeClr val="bg1"/>
          </a:solidFill>
          <a:ln w="9525" cap="flat" cmpd="sng" algn="ctr">
            <a:noFill/>
            <a:prstDash val="solid"/>
            <a:round/>
            <a:headEnd type="none" w="med" len="med"/>
            <a:tailEnd type="none" w="med" len="med"/>
          </a:ln>
          <a:effectLst/>
        </p:spPr>
        <p:txBody>
          <a:bodyPr vert="horz" wrap="square" lIns="91567" tIns="45784" rIns="91567" bIns="45784" numCol="1" rtlCol="0" anchor="t" anchorCtr="0" compatLnSpc="1">
            <a:prstTxWarp prst="textNoShape">
              <a:avLst/>
            </a:prstTxWarp>
          </a:bodyPr>
          <a:lstStyle/>
          <a:p>
            <a:pPr algn="ctr" defTabSz="915680"/>
            <a:endParaRPr lang="en-US" sz="1803" dirty="0" err="1"/>
          </a:p>
        </p:txBody>
      </p:sp>
      <p:sp>
        <p:nvSpPr>
          <p:cNvPr id="32" name="TextBox 31"/>
          <p:cNvSpPr txBox="1"/>
          <p:nvPr/>
        </p:nvSpPr>
        <p:spPr>
          <a:xfrm>
            <a:off x="3140824" y="3505464"/>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33" name="TextBox 32"/>
          <p:cNvSpPr txBox="1"/>
          <p:nvPr/>
        </p:nvSpPr>
        <p:spPr>
          <a:xfrm>
            <a:off x="4194572" y="3197261"/>
            <a:ext cx="222697" cy="308205"/>
          </a:xfrm>
          <a:prstGeom prst="rect">
            <a:avLst/>
          </a:prstGeom>
          <a:solidFill>
            <a:schemeClr val="bg1"/>
          </a:solidFill>
        </p:spPr>
        <p:txBody>
          <a:bodyPr wrap="square" rtlCol="0">
            <a:spAutoFit/>
          </a:bodyPr>
          <a:lstStyle/>
          <a:p>
            <a:r>
              <a:rPr lang="en-US" sz="1402" dirty="0">
                <a:solidFill>
                  <a:srgbClr val="FF0000"/>
                </a:solidFill>
                <a:latin typeface="+mn-lt"/>
              </a:rPr>
              <a:t>r</a:t>
            </a:r>
          </a:p>
        </p:txBody>
      </p:sp>
      <p:sp>
        <p:nvSpPr>
          <p:cNvPr id="34" name="TextBox 33"/>
          <p:cNvSpPr txBox="1"/>
          <p:nvPr/>
        </p:nvSpPr>
        <p:spPr>
          <a:xfrm>
            <a:off x="5387434" y="3937151"/>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35" name="TextBox 34"/>
          <p:cNvSpPr txBox="1"/>
          <p:nvPr/>
        </p:nvSpPr>
        <p:spPr>
          <a:xfrm>
            <a:off x="8809452" y="2206880"/>
            <a:ext cx="244317" cy="308527"/>
          </a:xfrm>
          <a:prstGeom prst="rect">
            <a:avLst/>
          </a:prstGeom>
          <a:noFill/>
        </p:spPr>
        <p:txBody>
          <a:bodyPr wrap="none" rtlCol="0">
            <a:spAutoFit/>
          </a:bodyPr>
          <a:lstStyle/>
          <a:p>
            <a:r>
              <a:rPr lang="en-US" sz="1402" dirty="0">
                <a:solidFill>
                  <a:srgbClr val="FF0000"/>
                </a:solidFill>
                <a:latin typeface="+mn-lt"/>
              </a:rPr>
              <a:t>r</a:t>
            </a:r>
          </a:p>
        </p:txBody>
      </p:sp>
      <p:pic>
        <p:nvPicPr>
          <p:cNvPr id="37" name="Picture 36"/>
          <p:cNvPicPr>
            <a:picLocks noChangeAspect="1"/>
          </p:cNvPicPr>
          <p:nvPr/>
        </p:nvPicPr>
        <p:blipFill>
          <a:blip r:embed="rId5"/>
          <a:stretch>
            <a:fillRect/>
          </a:stretch>
        </p:blipFill>
        <p:spPr>
          <a:xfrm>
            <a:off x="3324547" y="2224445"/>
            <a:ext cx="665670" cy="401359"/>
          </a:xfrm>
          <a:prstGeom prst="rect">
            <a:avLst/>
          </a:prstGeom>
        </p:spPr>
      </p:pic>
      <p:sp>
        <p:nvSpPr>
          <p:cNvPr id="38" name="TextBox 37"/>
          <p:cNvSpPr txBox="1"/>
          <p:nvPr/>
        </p:nvSpPr>
        <p:spPr>
          <a:xfrm>
            <a:off x="3997950" y="2513192"/>
            <a:ext cx="244317" cy="308527"/>
          </a:xfrm>
          <a:prstGeom prst="rect">
            <a:avLst/>
          </a:prstGeom>
          <a:noFill/>
        </p:spPr>
        <p:txBody>
          <a:bodyPr wrap="none" rtlCol="0">
            <a:spAutoFit/>
          </a:bodyPr>
          <a:lstStyle/>
          <a:p>
            <a:r>
              <a:rPr lang="en-US" sz="1402" dirty="0">
                <a:solidFill>
                  <a:srgbClr val="FF0000"/>
                </a:solidFill>
                <a:latin typeface="+mn-lt"/>
              </a:rPr>
              <a:t>r</a:t>
            </a:r>
          </a:p>
        </p:txBody>
      </p:sp>
      <p:sp>
        <p:nvSpPr>
          <p:cNvPr id="6" name="Rectangle 5"/>
          <p:cNvSpPr/>
          <p:nvPr/>
        </p:nvSpPr>
        <p:spPr>
          <a:xfrm>
            <a:off x="3140824" y="1981200"/>
            <a:ext cx="1101443" cy="56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191029" y="1344785"/>
            <a:ext cx="4562475" cy="981075"/>
          </a:xfrm>
          <a:prstGeom prst="rect">
            <a:avLst/>
          </a:prstGeom>
        </p:spPr>
      </p:pic>
    </p:spTree>
    <p:extLst>
      <p:ext uri="{BB962C8B-B14F-4D97-AF65-F5344CB8AC3E}">
        <p14:creationId xmlns:p14="http://schemas.microsoft.com/office/powerpoint/2010/main" val="661667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Algebraic Viewpoint: Sum Game</a:t>
            </a:r>
          </a:p>
        </p:txBody>
      </p:sp>
      <p:sp>
        <p:nvSpPr>
          <p:cNvPr id="4" name="Rectangle 3"/>
          <p:cNvSpPr>
            <a:spLocks noChangeArrowheads="1"/>
          </p:cNvSpPr>
          <p:nvPr/>
        </p:nvSpPr>
        <p:spPr bwMode="auto">
          <a:xfrm>
            <a:off x="3306770" y="2577985"/>
            <a:ext cx="1988224" cy="1903499"/>
          </a:xfrm>
          <a:prstGeom prst="rect">
            <a:avLst/>
          </a:prstGeom>
          <a:solidFill>
            <a:srgbClr val="00B0F0"/>
          </a:solidFill>
          <a:ln w="50800">
            <a:solidFill>
              <a:srgbClr val="0070C0"/>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endParaRPr lang="en-US" altLang="en-US" sz="2846">
              <a:cs typeface="Times New Roman" pitchFamily="18" charset="0"/>
            </a:endParaRPr>
          </a:p>
        </p:txBody>
      </p:sp>
      <p:sp>
        <p:nvSpPr>
          <p:cNvPr id="5" name="Line 4"/>
          <p:cNvSpPr>
            <a:spLocks noChangeShapeType="1"/>
          </p:cNvSpPr>
          <p:nvPr/>
        </p:nvSpPr>
        <p:spPr bwMode="auto">
          <a:xfrm flipH="1" flipV="1">
            <a:off x="4289584" y="2611876"/>
            <a:ext cx="0" cy="1880905"/>
          </a:xfrm>
          <a:prstGeom prst="line">
            <a:avLst/>
          </a:prstGeom>
          <a:noFill/>
          <a:ln w="508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6" name="Line 5"/>
          <p:cNvSpPr>
            <a:spLocks noChangeShapeType="1"/>
          </p:cNvSpPr>
          <p:nvPr/>
        </p:nvSpPr>
        <p:spPr bwMode="auto">
          <a:xfrm>
            <a:off x="3340660" y="3526909"/>
            <a:ext cx="1931740" cy="0"/>
          </a:xfrm>
          <a:prstGeom prst="line">
            <a:avLst/>
          </a:prstGeom>
          <a:noFill/>
          <a:ln w="508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7" name="Rectangle 6"/>
          <p:cNvSpPr>
            <a:spLocks noChangeArrowheads="1"/>
          </p:cNvSpPr>
          <p:nvPr/>
        </p:nvSpPr>
        <p:spPr bwMode="auto">
          <a:xfrm>
            <a:off x="3371726" y="2940893"/>
            <a:ext cx="693337" cy="361147"/>
          </a:xfrm>
          <a:prstGeom prst="rect">
            <a:avLst/>
          </a:prstGeom>
          <a:solidFill>
            <a:srgbClr val="00B0F0"/>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2134" dirty="0">
                <a:solidFill>
                  <a:srgbClr val="FFFFFF"/>
                </a:solidFill>
                <a:latin typeface="Symbol" panose="05050102010706020507" pitchFamily="18" charset="2"/>
                <a:cs typeface="Times New Roman" pitchFamily="18" charset="0"/>
              </a:rPr>
              <a:t></a:t>
            </a:r>
            <a:r>
              <a:rPr lang="en-US" altLang="en-US" sz="2134" baseline="-25000" dirty="0">
                <a:solidFill>
                  <a:srgbClr val="FFFFFF"/>
                </a:solidFill>
                <a:latin typeface="Symbol" panose="05050102010706020507" pitchFamily="18" charset="2"/>
                <a:cs typeface="Times New Roman" pitchFamily="18" charset="0"/>
              </a:rPr>
              <a:t></a:t>
            </a:r>
            <a:r>
              <a:rPr lang="en-US" altLang="en-US" sz="2134" dirty="0">
                <a:solidFill>
                  <a:srgbClr val="FFFFFF"/>
                </a:solidFill>
                <a:latin typeface="Symbol" panose="05050102010706020507" pitchFamily="18" charset="2"/>
                <a:cs typeface="Times New Roman" pitchFamily="18" charset="0"/>
              </a:rPr>
              <a:t>=4</a:t>
            </a:r>
          </a:p>
        </p:txBody>
      </p:sp>
      <p:sp>
        <p:nvSpPr>
          <p:cNvPr id="8" name="Rectangle 7"/>
          <p:cNvSpPr>
            <a:spLocks noChangeArrowheads="1"/>
          </p:cNvSpPr>
          <p:nvPr/>
        </p:nvSpPr>
        <p:spPr bwMode="auto">
          <a:xfrm>
            <a:off x="4363015" y="2940893"/>
            <a:ext cx="693337" cy="361147"/>
          </a:xfrm>
          <a:prstGeom prst="rect">
            <a:avLst/>
          </a:prstGeom>
          <a:solidFill>
            <a:srgbClr val="00B0F0"/>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2134">
                <a:solidFill>
                  <a:srgbClr val="FFFFFF"/>
                </a:solidFill>
                <a:latin typeface="Symbol" panose="05050102010706020507" pitchFamily="18" charset="2"/>
                <a:cs typeface="Times New Roman" pitchFamily="18" charset="0"/>
              </a:rPr>
              <a:t></a:t>
            </a:r>
            <a:r>
              <a:rPr lang="en-US" altLang="en-US" sz="2134" baseline="-25000">
                <a:solidFill>
                  <a:srgbClr val="FFFFFF"/>
                </a:solidFill>
                <a:latin typeface="Symbol" panose="05050102010706020507" pitchFamily="18" charset="2"/>
                <a:cs typeface="Times New Roman" pitchFamily="18" charset="0"/>
              </a:rPr>
              <a:t>2</a:t>
            </a:r>
            <a:r>
              <a:rPr lang="en-US" altLang="en-US" sz="2134">
                <a:solidFill>
                  <a:srgbClr val="FFFFFF"/>
                </a:solidFill>
                <a:latin typeface="Symbol" panose="05050102010706020507" pitchFamily="18" charset="2"/>
                <a:cs typeface="Times New Roman" pitchFamily="18" charset="0"/>
              </a:rPr>
              <a:t>=3</a:t>
            </a:r>
          </a:p>
        </p:txBody>
      </p:sp>
      <p:sp>
        <p:nvSpPr>
          <p:cNvPr id="9" name="Rectangle 8"/>
          <p:cNvSpPr>
            <a:spLocks noChangeArrowheads="1"/>
          </p:cNvSpPr>
          <p:nvPr/>
        </p:nvSpPr>
        <p:spPr bwMode="auto">
          <a:xfrm>
            <a:off x="3397145" y="3855928"/>
            <a:ext cx="693337" cy="361147"/>
          </a:xfrm>
          <a:prstGeom prst="rect">
            <a:avLst/>
          </a:prstGeom>
          <a:solidFill>
            <a:srgbClr val="00B0F0"/>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2134">
                <a:solidFill>
                  <a:srgbClr val="FFFFFF"/>
                </a:solidFill>
                <a:latin typeface="Symbol" panose="05050102010706020507" pitchFamily="18" charset="2"/>
                <a:cs typeface="Times New Roman" pitchFamily="18" charset="0"/>
              </a:rPr>
              <a:t></a:t>
            </a:r>
            <a:r>
              <a:rPr lang="en-US" altLang="en-US" sz="2134" baseline="-25000">
                <a:solidFill>
                  <a:srgbClr val="FFFFFF"/>
                </a:solidFill>
                <a:latin typeface="Symbol" panose="05050102010706020507" pitchFamily="18" charset="2"/>
                <a:cs typeface="Times New Roman" pitchFamily="18" charset="0"/>
              </a:rPr>
              <a:t>3</a:t>
            </a:r>
            <a:r>
              <a:rPr lang="en-US" altLang="en-US" sz="2134">
                <a:solidFill>
                  <a:srgbClr val="FFFFFF"/>
                </a:solidFill>
                <a:latin typeface="Symbol" panose="05050102010706020507" pitchFamily="18" charset="2"/>
                <a:cs typeface="Times New Roman" pitchFamily="18" charset="0"/>
              </a:rPr>
              <a:t>=2</a:t>
            </a:r>
          </a:p>
        </p:txBody>
      </p:sp>
      <p:sp>
        <p:nvSpPr>
          <p:cNvPr id="10" name="Rectangle 9"/>
          <p:cNvSpPr>
            <a:spLocks noChangeArrowheads="1"/>
          </p:cNvSpPr>
          <p:nvPr/>
        </p:nvSpPr>
        <p:spPr bwMode="auto">
          <a:xfrm>
            <a:off x="4363015" y="3855928"/>
            <a:ext cx="693337" cy="361147"/>
          </a:xfrm>
          <a:prstGeom prst="rect">
            <a:avLst/>
          </a:prstGeom>
          <a:solidFill>
            <a:srgbClr val="00B0F0"/>
          </a:solidFill>
          <a:ln>
            <a:noFill/>
          </a:ln>
          <a:effectLst/>
        </p:spPr>
        <p:txBody>
          <a:bodyPr lIns="64956" tIns="32478" rIns="64956" bIns="32478">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defTabSz="520321">
              <a:lnSpc>
                <a:spcPct val="90000"/>
              </a:lnSpc>
              <a:defRPr/>
            </a:pPr>
            <a:r>
              <a:rPr lang="en-US" altLang="en-US" sz="2134">
                <a:solidFill>
                  <a:srgbClr val="FFFFFF"/>
                </a:solidFill>
                <a:latin typeface="Symbol" panose="05050102010706020507" pitchFamily="18" charset="2"/>
                <a:cs typeface="Times New Roman" pitchFamily="18" charset="0"/>
              </a:rPr>
              <a:t></a:t>
            </a:r>
            <a:r>
              <a:rPr lang="en-US" altLang="en-US" sz="2134" baseline="-25000">
                <a:solidFill>
                  <a:srgbClr val="FFFFFF"/>
                </a:solidFill>
                <a:latin typeface="Symbol" panose="05050102010706020507" pitchFamily="18" charset="2"/>
                <a:cs typeface="Times New Roman" pitchFamily="18" charset="0"/>
              </a:rPr>
              <a:t>4</a:t>
            </a:r>
            <a:r>
              <a:rPr lang="en-US" altLang="en-US" sz="2134">
                <a:solidFill>
                  <a:srgbClr val="FFFFFF"/>
                </a:solidFill>
                <a:latin typeface="Symbol" panose="05050102010706020507" pitchFamily="18" charset="2"/>
                <a:cs typeface="Times New Roman" pitchFamily="18" charset="0"/>
              </a:rPr>
              <a:t>=1</a:t>
            </a:r>
          </a:p>
        </p:txBody>
      </p:sp>
      <p:sp>
        <p:nvSpPr>
          <p:cNvPr id="11" name="Line 10"/>
          <p:cNvSpPr>
            <a:spLocks noChangeShapeType="1"/>
          </p:cNvSpPr>
          <p:nvPr/>
        </p:nvSpPr>
        <p:spPr bwMode="auto">
          <a:xfrm>
            <a:off x="3069539" y="4255548"/>
            <a:ext cx="2473983"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2" name="Line 11"/>
          <p:cNvSpPr>
            <a:spLocks noChangeShapeType="1"/>
          </p:cNvSpPr>
          <p:nvPr/>
        </p:nvSpPr>
        <p:spPr bwMode="auto">
          <a:xfrm>
            <a:off x="3103429" y="3323568"/>
            <a:ext cx="2473983"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3" name="Line 12"/>
          <p:cNvSpPr>
            <a:spLocks noChangeShapeType="1"/>
          </p:cNvSpPr>
          <p:nvPr/>
        </p:nvSpPr>
        <p:spPr bwMode="auto">
          <a:xfrm flipV="1">
            <a:off x="5086003" y="2349226"/>
            <a:ext cx="0" cy="2304533"/>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4" name="Line 13"/>
          <p:cNvSpPr>
            <a:spLocks noChangeShapeType="1"/>
          </p:cNvSpPr>
          <p:nvPr/>
        </p:nvSpPr>
        <p:spPr bwMode="auto">
          <a:xfrm flipV="1">
            <a:off x="4103188" y="2366171"/>
            <a:ext cx="0" cy="2304533"/>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graphicFrame>
        <p:nvGraphicFramePr>
          <p:cNvPr id="15" name="Object 14"/>
          <p:cNvGraphicFramePr>
            <a:graphicFrameLocks noChangeAspect="1"/>
          </p:cNvGraphicFramePr>
          <p:nvPr/>
        </p:nvGraphicFramePr>
        <p:xfrm>
          <a:off x="6181788" y="2102111"/>
          <a:ext cx="2507873" cy="2907495"/>
        </p:xfrm>
        <a:graphic>
          <a:graphicData uri="http://schemas.openxmlformats.org/presentationml/2006/ole">
            <mc:AlternateContent xmlns:mc="http://schemas.openxmlformats.org/markup-compatibility/2006">
              <mc:Choice xmlns:v="urn:schemas-microsoft-com:vml" Requires="v">
                <p:oleObj name="Equation" r:id="rId2" imgW="812447" imgH="939392" progId="Equation.3">
                  <p:embed/>
                </p:oleObj>
              </mc:Choice>
              <mc:Fallback>
                <p:oleObj name="Equation" r:id="rId2" imgW="812447" imgH="939392" progId="Equation.3">
                  <p:embed/>
                  <p:pic>
                    <p:nvPicPr>
                      <p:cNvPr id="15"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788" y="2102111"/>
                        <a:ext cx="2507873" cy="2907495"/>
                      </a:xfrm>
                      <a:prstGeom prst="rect">
                        <a:avLst/>
                      </a:prstGeom>
                      <a:solidFill>
                        <a:schemeClr val="bg1"/>
                      </a:solidFill>
                      <a:ln>
                        <a:noFill/>
                      </a:ln>
                      <a:effectLst/>
                    </p:spPr>
                  </p:pic>
                </p:oleObj>
              </mc:Fallback>
            </mc:AlternateContent>
          </a:graphicData>
        </a:graphic>
      </p:graphicFrame>
      <p:sp>
        <p:nvSpPr>
          <p:cNvPr id="16" name="Line 13"/>
          <p:cNvSpPr>
            <a:spLocks noChangeShapeType="1"/>
          </p:cNvSpPr>
          <p:nvPr/>
        </p:nvSpPr>
        <p:spPr bwMode="auto">
          <a:xfrm flipV="1">
            <a:off x="3058241" y="2080927"/>
            <a:ext cx="2699919" cy="266038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209">
              <a:defRPr/>
            </a:pPr>
            <a:endParaRPr lang="en-US" sz="2846">
              <a:cs typeface="Times New Roman" pitchFamily="18" charset="0"/>
            </a:endParaRPr>
          </a:p>
        </p:txBody>
      </p:sp>
      <p:sp>
        <p:nvSpPr>
          <p:cNvPr id="17" name="Rectangle 1029"/>
          <p:cNvSpPr>
            <a:spLocks noChangeArrowheads="1"/>
          </p:cNvSpPr>
          <p:nvPr/>
        </p:nvSpPr>
        <p:spPr bwMode="auto">
          <a:xfrm>
            <a:off x="3050814" y="5204473"/>
            <a:ext cx="7440446" cy="86821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50800">
                <a:solidFill>
                  <a:srgbClr val="FC012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0490" tIns="39539" rIns="80490" bIns="39539">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defTabSz="812209">
              <a:lnSpc>
                <a:spcPct val="90000"/>
              </a:lnSpc>
              <a:defRPr/>
            </a:pPr>
            <a:r>
              <a:rPr lang="en-US" altLang="en-US" sz="2846" dirty="0">
                <a:solidFill>
                  <a:srgbClr val="000000"/>
                </a:solidFill>
                <a:cs typeface="Times New Roman" pitchFamily="18" charset="0"/>
              </a:rPr>
              <a:t>A practical problem has many more unknowns but the idea is the same!</a:t>
            </a:r>
          </a:p>
        </p:txBody>
      </p:sp>
    </p:spTree>
    <p:extLst>
      <p:ext uri="{BB962C8B-B14F-4D97-AF65-F5344CB8AC3E}">
        <p14:creationId xmlns:p14="http://schemas.microsoft.com/office/powerpoint/2010/main" val="140846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2.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customXml/itemProps3.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21176</TotalTime>
  <Words>1981</Words>
  <Application>Microsoft Office PowerPoint</Application>
  <PresentationFormat>Widescreen</PresentationFormat>
  <Paragraphs>277</Paragraphs>
  <Slides>43</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Arial</vt:lpstr>
      <vt:lpstr>Calibri</vt:lpstr>
      <vt:lpstr>Cambria Math</vt:lpstr>
      <vt:lpstr>Corbel</vt:lpstr>
      <vt:lpstr>Courier New</vt:lpstr>
      <vt:lpstr>Symbol</vt:lpstr>
      <vt:lpstr>Times New Roman</vt:lpstr>
      <vt:lpstr>Wingdings</vt:lpstr>
      <vt:lpstr>Wingdings 2</vt:lpstr>
      <vt:lpstr>Metro</vt:lpstr>
      <vt:lpstr>Equation</vt:lpstr>
      <vt:lpstr>PowerPoint Presentation</vt:lpstr>
      <vt:lpstr>MI Schedule for F21</vt:lpstr>
      <vt:lpstr>1D 2A 3B 4C 5B</vt:lpstr>
      <vt:lpstr>PowerPoint Presentation</vt:lpstr>
      <vt:lpstr>PowerPoint Presentation</vt:lpstr>
      <vt:lpstr>PowerPoint Presentation</vt:lpstr>
      <vt:lpstr>1D Fourier Slice</vt:lpstr>
      <vt:lpstr>Analytic Viewpoint: Forward vs Backprojection</vt:lpstr>
      <vt:lpstr>Algebraic Viewpoint: Sum Game</vt:lpstr>
      <vt:lpstr>Algebraic Viewpoint: Trial &amp; Error</vt:lpstr>
      <vt:lpstr>Taking Weights into Account</vt:lpstr>
      <vt:lpstr>Outline</vt:lpstr>
      <vt:lpstr>Convolution vs Deconv. (Transposed Conv.)</vt:lpstr>
      <vt:lpstr>Generalized: Matrix A &amp; Its Transpose AT</vt:lpstr>
      <vt:lpstr>Backprojection Needed in FBP &amp; Iteration</vt:lpstr>
      <vt:lpstr>Heuristically-derived SART Formula</vt:lpstr>
      <vt:lpstr>PowerPoint Presentation</vt:lpstr>
      <vt:lpstr>Weighted Contributions</vt:lpstr>
      <vt:lpstr>Reconstruction from Sparse Data</vt:lpstr>
      <vt:lpstr>Outline</vt:lpstr>
      <vt:lpstr>Auto-encoder</vt:lpstr>
      <vt:lpstr>U-Net for Denoising &amp; More</vt:lpstr>
      <vt:lpstr>Low-dose CT Denoising: FBP + Network</vt:lpstr>
      <vt:lpstr>Image Preprocessing</vt:lpstr>
      <vt:lpstr>CT Number (HU)</vt:lpstr>
      <vt:lpstr>Examples &amp; Idea (16 Bits?)</vt:lpstr>
      <vt:lpstr>Deep Denoising Results</vt:lpstr>
      <vt:lpstr>GE Medical CT Denoising (RSNA’18)</vt:lpstr>
      <vt:lpstr>PowerPoint Presentation</vt:lpstr>
      <vt:lpstr>Few-view CT</vt:lpstr>
      <vt:lpstr>Outline</vt:lpstr>
      <vt:lpstr>CT Fourier Slide Theorem</vt:lpstr>
      <vt:lpstr>MRI k-Space Theorem</vt:lpstr>
      <vt:lpstr>Sparse-data CT De-artifacts: “LEARN”</vt:lpstr>
      <vt:lpstr>AUTOMAP with O(N^4 ) Complexity</vt:lpstr>
      <vt:lpstr>iCT Network</vt:lpstr>
      <vt:lpstr>iCTNet with O(N^2×N_c ) Complexity</vt:lpstr>
      <vt:lpstr>PowerPoint Presentation</vt:lpstr>
      <vt:lpstr>Our Key Idea: Smart BP with O(N2) Complexity</vt:lpstr>
      <vt:lpstr>Our Key Idea: Smart BP with O(N) Complexity</vt:lpstr>
      <vt:lpstr>Results</vt:lpstr>
      <vt:lpstr>U-net Helps (Combine for Denoising)</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3140</cp:revision>
  <cp:lastPrinted>2012-03-08T21:40:16Z</cp:lastPrinted>
  <dcterms:created xsi:type="dcterms:W3CDTF">2006-10-23T16:36:06Z</dcterms:created>
  <dcterms:modified xsi:type="dcterms:W3CDTF">2021-10-01T16:59:37Z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